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65" r:id="rId5"/>
    <p:sldId id="284" r:id="rId6"/>
    <p:sldId id="285" r:id="rId7"/>
    <p:sldId id="286" r:id="rId8"/>
    <p:sldId id="289" r:id="rId9"/>
    <p:sldId id="306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307" r:id="rId18"/>
    <p:sldId id="309" r:id="rId19"/>
    <p:sldId id="308" r:id="rId20"/>
    <p:sldId id="301" r:id="rId21"/>
    <p:sldId id="304" r:id="rId22"/>
    <p:sldId id="305" r:id="rId23"/>
    <p:sldId id="302" r:id="rId24"/>
    <p:sldId id="303" r:id="rId25"/>
  </p:sldIdLst>
  <p:sldSz cx="12192000" cy="6858000"/>
  <p:notesSz cx="6811963" cy="99425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licea ogólnokształcące</c:v>
                </c:pt>
                <c:pt idx="1">
                  <c:v>technika</c:v>
                </c:pt>
                <c:pt idx="2">
                  <c:v>zasadnicze szkoły zawodowe</c:v>
                </c:pt>
                <c:pt idx="3">
                  <c:v>ogólnokształcące szkoły artystyczne</c:v>
                </c:pt>
                <c:pt idx="4">
                  <c:v>specjalne szkoły przyspasabiające do pracy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56.6</c:v>
                </c:pt>
                <c:pt idx="1">
                  <c:v>30.6</c:v>
                </c:pt>
                <c:pt idx="2" formatCode="0.0">
                  <c:v>11</c:v>
                </c:pt>
                <c:pt idx="3">
                  <c:v>1.1000000000000001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licea ogólnokształcące</c:v>
                </c:pt>
                <c:pt idx="1">
                  <c:v>technika</c:v>
                </c:pt>
                <c:pt idx="2">
                  <c:v>zasadnicze szkoły zawodowe</c:v>
                </c:pt>
                <c:pt idx="3">
                  <c:v>ogólnokształcące szkoły artystyczne</c:v>
                </c:pt>
                <c:pt idx="4">
                  <c:v>specjalne szkoły przyspasabiające do pracy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42.9</c:v>
                </c:pt>
                <c:pt idx="2">
                  <c:v>23.2</c:v>
                </c:pt>
                <c:pt idx="3">
                  <c:v>0.3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509344"/>
        <c:axId val="299514784"/>
      </c:barChart>
      <c:catAx>
        <c:axId val="29950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14784"/>
        <c:crosses val="autoZero"/>
        <c:auto val="1"/>
        <c:lblAlgn val="ctr"/>
        <c:lblOffset val="100"/>
        <c:noMultiLvlLbl val="0"/>
      </c:catAx>
      <c:valAx>
        <c:axId val="2995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0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Egzaminy czeladnicze w najczęściej zdawanych przez dziewczęta zawodach (2014)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fryzjer</c:v>
                </c:pt>
                <c:pt idx="1">
                  <c:v>cukiernik</c:v>
                </c:pt>
                <c:pt idx="2">
                  <c:v>piekarz</c:v>
                </c:pt>
                <c:pt idx="3">
                  <c:v>krawiec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4746</c:v>
                </c:pt>
                <c:pt idx="1">
                  <c:v>999</c:v>
                </c:pt>
                <c:pt idx="2">
                  <c:v>45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fryzjer</c:v>
                </c:pt>
                <c:pt idx="1">
                  <c:v>cukiernik</c:v>
                </c:pt>
                <c:pt idx="2">
                  <c:v>piekarz</c:v>
                </c:pt>
                <c:pt idx="3">
                  <c:v>krawiec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385</c:v>
                </c:pt>
                <c:pt idx="1">
                  <c:v>654</c:v>
                </c:pt>
                <c:pt idx="2">
                  <c:v>912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544352"/>
        <c:axId val="301544896"/>
      </c:barChart>
      <c:catAx>
        <c:axId val="3015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544896"/>
        <c:crosses val="autoZero"/>
        <c:auto val="1"/>
        <c:lblAlgn val="ctr"/>
        <c:lblOffset val="100"/>
        <c:noMultiLvlLbl val="0"/>
      </c:catAx>
      <c:valAx>
        <c:axId val="301544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154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8209819360815"/>
          <c:y val="0.20843198115154468"/>
          <c:w val="0.56818316358553012"/>
          <c:h val="0.65297882695273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3623591168750969E-2"/>
                  <c:y val="-0.32424118742327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273853635942563"/>
                  <c:y val="0.1771360900945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fryzjer</c:v>
                </c:pt>
                <c:pt idx="1">
                  <c:v>cukiernik</c:v>
                </c:pt>
                <c:pt idx="2">
                  <c:v>piekarz</c:v>
                </c:pt>
                <c:pt idx="3">
                  <c:v>krawiec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0.0%</c:formatCode>
                <c:ptCount val="5"/>
                <c:pt idx="0">
                  <c:v>0.81299999999999994</c:v>
                </c:pt>
                <c:pt idx="1">
                  <c:v>0.17100000000000001</c:v>
                </c:pt>
                <c:pt idx="2">
                  <c:v>8.0000000000000002E-3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CHŁOPCY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56580978848231"/>
                  <c:y val="0.194847423941785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670294889609433E-2"/>
                  <c:y val="-0.270774644488660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762640883124904"/>
                  <c:y val="0.132101666200143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LO</c:v>
                </c:pt>
                <c:pt idx="1">
                  <c:v>technika</c:v>
                </c:pt>
                <c:pt idx="2">
                  <c:v>ZSZ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32.700000000000003</c:v>
                </c:pt>
                <c:pt idx="1">
                  <c:v>42.9</c:v>
                </c:pt>
                <c:pt idx="2" formatCode="0.0">
                  <c:v>23.2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DZIEWCZĘTA</a:t>
            </a: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4580120040142042"/>
                  <c:y val="-5.61558306893190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97487262621584"/>
                  <c:y val="-4.60391723189510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125385981164119"/>
                  <c:y val="0.12918302370443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LO</c:v>
                </c:pt>
                <c:pt idx="1">
                  <c:v>technika</c:v>
                </c:pt>
                <c:pt idx="2">
                  <c:v>ZSZ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56.6</c:v>
                </c:pt>
                <c:pt idx="1">
                  <c:v>30.6</c:v>
                </c:pt>
                <c:pt idx="2" formatCode="0.0">
                  <c:v>11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Uczniowie ZSZ dla młodzieży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l-PL" dirty="0" smtClean="0">
                <a:solidFill>
                  <a:schemeClr val="tx1"/>
                </a:solidFill>
              </a:rPr>
              <a:t>wg grup kierunków kształcenia i płci </a:t>
            </a:r>
            <a:endParaRPr lang="pl-P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0764244150446997E-2"/>
          <c:y val="0.18521705277778924"/>
          <c:w val="0.93923580039839472"/>
          <c:h val="0.60575138038001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 techniczne</c:v>
                </c:pt>
                <c:pt idx="1">
                  <c:v>usługi dla ludności</c:v>
                </c:pt>
                <c:pt idx="2">
                  <c:v>architektury i budownictwa</c:v>
                </c:pt>
                <c:pt idx="3">
                  <c:v>produkcji i przetwórstwa</c:v>
                </c:pt>
                <c:pt idx="4">
                  <c:v>ekonomiczne i administracyjne</c:v>
                </c:pt>
                <c:pt idx="5">
                  <c:v>rolnicze, leśne i rybactwa</c:v>
                </c:pt>
                <c:pt idx="6">
                  <c:v>artystyczne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320</c:v>
                </c:pt>
                <c:pt idx="1">
                  <c:v>30077</c:v>
                </c:pt>
                <c:pt idx="2">
                  <c:v>100</c:v>
                </c:pt>
                <c:pt idx="3">
                  <c:v>5738</c:v>
                </c:pt>
                <c:pt idx="4">
                  <c:v>11621</c:v>
                </c:pt>
                <c:pt idx="5">
                  <c:v>115</c:v>
                </c:pt>
                <c:pt idx="6">
                  <c:v>488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 techniczne</c:v>
                </c:pt>
                <c:pt idx="1">
                  <c:v>usługi dla ludności</c:v>
                </c:pt>
                <c:pt idx="2">
                  <c:v>architektury i budownictwa</c:v>
                </c:pt>
                <c:pt idx="3">
                  <c:v>produkcji i przetwórstwa</c:v>
                </c:pt>
                <c:pt idx="4">
                  <c:v>ekonomiczne i administracyjne</c:v>
                </c:pt>
                <c:pt idx="5">
                  <c:v>rolnicze, leśne i rybactwa</c:v>
                </c:pt>
                <c:pt idx="6">
                  <c:v>artystyczne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71088</c:v>
                </c:pt>
                <c:pt idx="1">
                  <c:v>10299</c:v>
                </c:pt>
                <c:pt idx="2">
                  <c:v>23063</c:v>
                </c:pt>
                <c:pt idx="3">
                  <c:v>15938</c:v>
                </c:pt>
                <c:pt idx="4">
                  <c:v>1853</c:v>
                </c:pt>
                <c:pt idx="5">
                  <c:v>795</c:v>
                </c:pt>
                <c:pt idx="6">
                  <c:v>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508800"/>
        <c:axId val="299512064"/>
      </c:barChart>
      <c:catAx>
        <c:axId val="2995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12064"/>
        <c:crosses val="autoZero"/>
        <c:auto val="1"/>
        <c:lblAlgn val="ctr"/>
        <c:lblOffset val="100"/>
        <c:noMultiLvlLbl val="0"/>
      </c:catAx>
      <c:valAx>
        <c:axId val="299512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95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Dziewczęta</a:t>
            </a:r>
            <a:r>
              <a:rPr lang="pl-PL" baseline="0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i chłopcy                    w ZSZ</a:t>
            </a:r>
            <a:r>
              <a:rPr lang="pl-PL" baseline="0" dirty="0" smtClean="0">
                <a:solidFill>
                  <a:schemeClr val="tx1"/>
                </a:solidFill>
              </a:rPr>
              <a:t> dla młodzieży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017587180571756"/>
                  <c:y val="0.150727018855947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661948046935309"/>
                  <c:y val="-0.159044450016167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dziewczęta</c:v>
                </c:pt>
                <c:pt idx="1">
                  <c:v>chłopcy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0.28199999999999997</c:v>
                </c:pt>
                <c:pt idx="1">
                  <c:v>0.71799999999999997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Udział dziewcząt i chłopców wśród uczniów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l-PL" baseline="0" dirty="0" smtClean="0">
                <a:solidFill>
                  <a:schemeClr val="tx1"/>
                </a:solidFill>
              </a:rPr>
              <a:t>ZSZ dla młodzieży (2013/14)</a:t>
            </a:r>
            <a:endParaRPr lang="pl-P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6772458177383643"/>
          <c:y val="0.19366755625463586"/>
          <c:w val="0.58985641337006656"/>
          <c:h val="0.643106407642504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12.6</c:v>
                </c:pt>
                <c:pt idx="3">
                  <c:v>26.5</c:v>
                </c:pt>
                <c:pt idx="4">
                  <c:v>63.2</c:v>
                </c:pt>
                <c:pt idx="5">
                  <c:v>74.5</c:v>
                </c:pt>
                <c:pt idx="6">
                  <c:v>86.2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Arkusz1!$C$2:$C$8</c:f>
              <c:numCache>
                <c:formatCode>0.0</c:formatCode>
                <c:ptCount val="7"/>
                <c:pt idx="0">
                  <c:v>99.6</c:v>
                </c:pt>
                <c:pt idx="1">
                  <c:v>99.6</c:v>
                </c:pt>
                <c:pt idx="2">
                  <c:v>87.4</c:v>
                </c:pt>
                <c:pt idx="3">
                  <c:v>73.5</c:v>
                </c:pt>
                <c:pt idx="4">
                  <c:v>36.799999999999997</c:v>
                </c:pt>
                <c:pt idx="5">
                  <c:v>25.5</c:v>
                </c:pt>
                <c:pt idx="6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299515872"/>
        <c:axId val="299516416"/>
      </c:barChart>
      <c:catAx>
        <c:axId val="29951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16416"/>
        <c:crosses val="autoZero"/>
        <c:auto val="1"/>
        <c:lblAlgn val="ctr"/>
        <c:lblOffset val="100"/>
        <c:noMultiLvlLbl val="0"/>
      </c:catAx>
      <c:valAx>
        <c:axId val="29951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1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Udział dziewcząt i chłopców wśród absolwentów ZSZ dla młodzieży; (2013/2014)</a:t>
            </a:r>
            <a:endParaRPr lang="pl-P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14.9</c:v>
                </c:pt>
                <c:pt idx="3">
                  <c:v>21.3</c:v>
                </c:pt>
                <c:pt idx="4">
                  <c:v>57.3</c:v>
                </c:pt>
                <c:pt idx="5">
                  <c:v>70.099999999999994</c:v>
                </c:pt>
                <c:pt idx="6">
                  <c:v>87.4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Arkusz1!$C$2:$C$8</c:f>
              <c:numCache>
                <c:formatCode>0.0</c:formatCode>
                <c:ptCount val="7"/>
                <c:pt idx="0">
                  <c:v>99.9</c:v>
                </c:pt>
                <c:pt idx="1">
                  <c:v>99.8</c:v>
                </c:pt>
                <c:pt idx="2">
                  <c:v>85.1</c:v>
                </c:pt>
                <c:pt idx="3">
                  <c:v>78.7</c:v>
                </c:pt>
                <c:pt idx="4">
                  <c:v>42.7</c:v>
                </c:pt>
                <c:pt idx="5">
                  <c:v>29.9</c:v>
                </c:pt>
                <c:pt idx="6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299512608"/>
        <c:axId val="299501728"/>
      </c:barChart>
      <c:catAx>
        <c:axId val="29951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01728"/>
        <c:crosses val="autoZero"/>
        <c:auto val="1"/>
        <c:lblAlgn val="ctr"/>
        <c:lblOffset val="100"/>
        <c:noMultiLvlLbl val="0"/>
      </c:catAx>
      <c:valAx>
        <c:axId val="29950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Egzaminy czeladnicze w najczęściej zdawanych przez chłopców zawodach (2014)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0764244150446997E-2"/>
          <c:y val="0.18521705277778924"/>
          <c:w val="0.93923580039839472"/>
          <c:h val="0.60575138038001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mechanik pojazdów samochodowych</c:v>
                </c:pt>
                <c:pt idx="1">
                  <c:v>stolarz</c:v>
                </c:pt>
                <c:pt idx="2">
                  <c:v>murarz</c:v>
                </c:pt>
                <c:pt idx="3">
                  <c:v>piekarz</c:v>
                </c:pt>
                <c:pt idx="4">
                  <c:v>elektryk</c:v>
                </c:pt>
                <c:pt idx="5">
                  <c:v>monter instalacji sanitarnych</c:v>
                </c:pt>
                <c:pt idx="6">
                  <c:v>ślusarz</c:v>
                </c:pt>
                <c:pt idx="7">
                  <c:v>cukiernik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45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999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mechanik pojazdów samochodowych</c:v>
                </c:pt>
                <c:pt idx="1">
                  <c:v>stolarz</c:v>
                </c:pt>
                <c:pt idx="2">
                  <c:v>murarz</c:v>
                </c:pt>
                <c:pt idx="3">
                  <c:v>piekarz</c:v>
                </c:pt>
                <c:pt idx="4">
                  <c:v>elektryk</c:v>
                </c:pt>
                <c:pt idx="5">
                  <c:v>monter instalacji sanitarnych</c:v>
                </c:pt>
                <c:pt idx="6">
                  <c:v>ślusarz</c:v>
                </c:pt>
                <c:pt idx="7">
                  <c:v>cukiernik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5300</c:v>
                </c:pt>
                <c:pt idx="1">
                  <c:v>1314</c:v>
                </c:pt>
                <c:pt idx="2">
                  <c:v>1017</c:v>
                </c:pt>
                <c:pt idx="3">
                  <c:v>912</c:v>
                </c:pt>
                <c:pt idx="4">
                  <c:v>865</c:v>
                </c:pt>
                <c:pt idx="5">
                  <c:v>863</c:v>
                </c:pt>
                <c:pt idx="6">
                  <c:v>689</c:v>
                </c:pt>
                <c:pt idx="7">
                  <c:v>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503360"/>
        <c:axId val="299504448"/>
      </c:barChart>
      <c:catAx>
        <c:axId val="2995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9504448"/>
        <c:crosses val="autoZero"/>
        <c:auto val="1"/>
        <c:lblAlgn val="ctr"/>
        <c:lblOffset val="100"/>
        <c:noMultiLvlLbl val="0"/>
      </c:catAx>
      <c:valAx>
        <c:axId val="299504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950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Dziewczęta i chłopcy wśród zdających egzaminy czeladnicze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214398689857091"/>
                  <c:y val="0.150477278717515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661948046935309"/>
                  <c:y val="-0.159044450016167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dziewczęta</c:v>
                </c:pt>
                <c:pt idx="1">
                  <c:v>chłopcy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0.28100000000000003</c:v>
                </c:pt>
                <c:pt idx="1">
                  <c:v>0.71899999999999997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4DD95-8C33-44A2-8F4C-1EDD584E427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15B42AF-2B16-4092-965A-216C7D43988C}">
      <dgm:prSet phldrT="[Tekst]" custT="1"/>
      <dgm:spPr/>
      <dgm:t>
        <a:bodyPr/>
        <a:lstStyle/>
        <a:p>
          <a:r>
            <a:rPr lang="pl-PL" sz="3200" dirty="0" smtClean="0"/>
            <a:t>Licea ogólnokształcące 44,3%</a:t>
          </a:r>
          <a:endParaRPr lang="pl-PL" sz="3200" dirty="0"/>
        </a:p>
      </dgm:t>
    </dgm:pt>
    <dgm:pt modelId="{9BA449DE-E4E4-402E-8FCE-D6F76AC4EAE5}" type="parTrans" cxnId="{63FC1D44-D592-435C-9A7E-B4FFFF0A235A}">
      <dgm:prSet/>
      <dgm:spPr/>
      <dgm:t>
        <a:bodyPr/>
        <a:lstStyle/>
        <a:p>
          <a:endParaRPr lang="pl-PL"/>
        </a:p>
      </dgm:t>
    </dgm:pt>
    <dgm:pt modelId="{F8E1107B-2E58-43D8-B8D6-B897BE5388AA}" type="sibTrans" cxnId="{63FC1D44-D592-435C-9A7E-B4FFFF0A235A}">
      <dgm:prSet/>
      <dgm:spPr/>
      <dgm:t>
        <a:bodyPr/>
        <a:lstStyle/>
        <a:p>
          <a:endParaRPr lang="pl-PL"/>
        </a:p>
      </dgm:t>
    </dgm:pt>
    <dgm:pt modelId="{9196426A-CB61-456E-8268-16792541C334}">
      <dgm:prSet phldrT="[Tekst]" custT="1"/>
      <dgm:spPr/>
      <dgm:t>
        <a:bodyPr/>
        <a:lstStyle/>
        <a:p>
          <a:r>
            <a:rPr lang="pl-PL" sz="2900" dirty="0" smtClean="0"/>
            <a:t>Technika 36,9% </a:t>
          </a:r>
          <a:endParaRPr lang="pl-PL" sz="2900" dirty="0"/>
        </a:p>
      </dgm:t>
    </dgm:pt>
    <dgm:pt modelId="{FC8E9550-2176-4B62-B5DB-16EBFB2F00BC}" type="parTrans" cxnId="{ECE4E879-11BD-415E-9BF4-FAB3CD3195E5}">
      <dgm:prSet/>
      <dgm:spPr/>
      <dgm:t>
        <a:bodyPr/>
        <a:lstStyle/>
        <a:p>
          <a:endParaRPr lang="pl-PL"/>
        </a:p>
      </dgm:t>
    </dgm:pt>
    <dgm:pt modelId="{F4737C32-5017-4183-9030-3D0170F1CCEC}" type="sibTrans" cxnId="{ECE4E879-11BD-415E-9BF4-FAB3CD3195E5}">
      <dgm:prSet/>
      <dgm:spPr/>
      <dgm:t>
        <a:bodyPr/>
        <a:lstStyle/>
        <a:p>
          <a:endParaRPr lang="pl-PL"/>
        </a:p>
      </dgm:t>
    </dgm:pt>
    <dgm:pt modelId="{5ED08E30-4953-4057-B581-488B12268DC4}">
      <dgm:prSet phldrT="[Tekst]" custT="1"/>
      <dgm:spPr/>
      <dgm:t>
        <a:bodyPr/>
        <a:lstStyle/>
        <a:p>
          <a:r>
            <a:rPr lang="pl-PL" sz="1800" dirty="0" smtClean="0"/>
            <a:t>Zasadnicze Szkoły Zawodowe 17,3%</a:t>
          </a:r>
          <a:endParaRPr lang="pl-PL" sz="1800" dirty="0"/>
        </a:p>
      </dgm:t>
    </dgm:pt>
    <dgm:pt modelId="{665CAFCF-4320-4B01-B14E-ADDAD704DD2D}" type="parTrans" cxnId="{97CF7186-ADF2-4218-A884-62E4661C6C7D}">
      <dgm:prSet/>
      <dgm:spPr/>
      <dgm:t>
        <a:bodyPr/>
        <a:lstStyle/>
        <a:p>
          <a:endParaRPr lang="pl-PL"/>
        </a:p>
      </dgm:t>
    </dgm:pt>
    <dgm:pt modelId="{AABF3108-8394-40FB-9209-DCC8D56AC1E2}" type="sibTrans" cxnId="{97CF7186-ADF2-4218-A884-62E4661C6C7D}">
      <dgm:prSet/>
      <dgm:spPr/>
      <dgm:t>
        <a:bodyPr/>
        <a:lstStyle/>
        <a:p>
          <a:endParaRPr lang="pl-PL"/>
        </a:p>
      </dgm:t>
    </dgm:pt>
    <dgm:pt modelId="{BA8A1A63-5F0B-421B-B5C5-625621337BD9}">
      <dgm:prSet custT="1"/>
      <dgm:spPr/>
      <dgm:t>
        <a:bodyPr/>
        <a:lstStyle/>
        <a:p>
          <a:r>
            <a:rPr lang="pl-PL" sz="1600" dirty="0" smtClean="0"/>
            <a:t>Inne 1,5%</a:t>
          </a:r>
          <a:endParaRPr lang="pl-PL" sz="1600" dirty="0"/>
        </a:p>
      </dgm:t>
    </dgm:pt>
    <dgm:pt modelId="{DFC64AF2-7B18-46FC-9895-0D2E020D8A4C}" type="parTrans" cxnId="{AB3E0A59-BCC2-4DE9-9A0D-022789B716EF}">
      <dgm:prSet/>
      <dgm:spPr/>
      <dgm:t>
        <a:bodyPr/>
        <a:lstStyle/>
        <a:p>
          <a:endParaRPr lang="pl-PL"/>
        </a:p>
      </dgm:t>
    </dgm:pt>
    <dgm:pt modelId="{A46A82C3-2529-45CF-9B0D-134780ED9C98}" type="sibTrans" cxnId="{AB3E0A59-BCC2-4DE9-9A0D-022789B716EF}">
      <dgm:prSet/>
      <dgm:spPr/>
      <dgm:t>
        <a:bodyPr/>
        <a:lstStyle/>
        <a:p>
          <a:endParaRPr lang="pl-PL"/>
        </a:p>
      </dgm:t>
    </dgm:pt>
    <dgm:pt modelId="{F8E555B2-2599-4E90-8DDF-EFF3D616E2C9}" type="pres">
      <dgm:prSet presAssocID="{1414DD95-8C33-44A2-8F4C-1EDD584E4270}" presName="Name0" presStyleCnt="0">
        <dgm:presLayoutVars>
          <dgm:dir/>
          <dgm:animLvl val="lvl"/>
          <dgm:resizeHandles val="exact"/>
        </dgm:presLayoutVars>
      </dgm:prSet>
      <dgm:spPr/>
    </dgm:pt>
    <dgm:pt modelId="{D565999D-F81A-4074-B3DC-B376637B9791}" type="pres">
      <dgm:prSet presAssocID="{315B42AF-2B16-4092-965A-216C7D43988C}" presName="Name8" presStyleCnt="0"/>
      <dgm:spPr/>
    </dgm:pt>
    <dgm:pt modelId="{5D18071D-4EDF-4BDB-9092-928746932923}" type="pres">
      <dgm:prSet presAssocID="{315B42AF-2B16-4092-965A-216C7D43988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52CF1E-89C2-4EE0-A037-BEB786384412}" type="pres">
      <dgm:prSet presAssocID="{315B42AF-2B16-4092-965A-216C7D439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E3D300-4A09-43D0-97D4-33BE3BE5A69D}" type="pres">
      <dgm:prSet presAssocID="{9196426A-CB61-456E-8268-16792541C334}" presName="Name8" presStyleCnt="0"/>
      <dgm:spPr/>
    </dgm:pt>
    <dgm:pt modelId="{C962F0C2-6FED-4CCC-A454-AEF058F51F8B}" type="pres">
      <dgm:prSet presAssocID="{9196426A-CB61-456E-8268-16792541C33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B72847-0868-4264-A2BE-8EF8B1E076BD}" type="pres">
      <dgm:prSet presAssocID="{9196426A-CB61-456E-8268-16792541C3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A47772-BE9B-4781-AC44-BCF9C430EA60}" type="pres">
      <dgm:prSet presAssocID="{5ED08E30-4953-4057-B581-488B12268DC4}" presName="Name8" presStyleCnt="0"/>
      <dgm:spPr/>
    </dgm:pt>
    <dgm:pt modelId="{FA6BCE08-F0FC-4013-B75E-1D56CF65038F}" type="pres">
      <dgm:prSet presAssocID="{5ED08E30-4953-4057-B581-488B12268DC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DCD4C-4A75-4E04-840D-7B5CEEE7373A}" type="pres">
      <dgm:prSet presAssocID="{5ED08E30-4953-4057-B581-488B12268D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0FDB48-01B0-4836-A572-1D07FA297E84}" type="pres">
      <dgm:prSet presAssocID="{BA8A1A63-5F0B-421B-B5C5-625621337BD9}" presName="Name8" presStyleCnt="0"/>
      <dgm:spPr/>
    </dgm:pt>
    <dgm:pt modelId="{72DBAEF9-7B70-4949-8B1D-4C2329BD3DE4}" type="pres">
      <dgm:prSet presAssocID="{BA8A1A63-5F0B-421B-B5C5-625621337BD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47D338-3183-47A9-8A73-9A116FDD5D49}" type="pres">
      <dgm:prSet presAssocID="{BA8A1A63-5F0B-421B-B5C5-625621337B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CF7186-ADF2-4218-A884-62E4661C6C7D}" srcId="{1414DD95-8C33-44A2-8F4C-1EDD584E4270}" destId="{5ED08E30-4953-4057-B581-488B12268DC4}" srcOrd="2" destOrd="0" parTransId="{665CAFCF-4320-4B01-B14E-ADDAD704DD2D}" sibTransId="{AABF3108-8394-40FB-9209-DCC8D56AC1E2}"/>
    <dgm:cxn modelId="{698D1161-3E16-436D-ADEF-4EAC4181C3DA}" type="presOf" srcId="{BA8A1A63-5F0B-421B-B5C5-625621337BD9}" destId="{D247D338-3183-47A9-8A73-9A116FDD5D49}" srcOrd="1" destOrd="0" presId="urn:microsoft.com/office/officeart/2005/8/layout/pyramid3"/>
    <dgm:cxn modelId="{AF1BF541-7DA6-41BD-8DCD-3E9405AF073E}" type="presOf" srcId="{9196426A-CB61-456E-8268-16792541C334}" destId="{C962F0C2-6FED-4CCC-A454-AEF058F51F8B}" srcOrd="0" destOrd="0" presId="urn:microsoft.com/office/officeart/2005/8/layout/pyramid3"/>
    <dgm:cxn modelId="{1F7644B0-EA1F-4DA9-8307-9EBE6273F401}" type="presOf" srcId="{5ED08E30-4953-4057-B581-488B12268DC4}" destId="{EC8DCD4C-4A75-4E04-840D-7B5CEEE7373A}" srcOrd="1" destOrd="0" presId="urn:microsoft.com/office/officeart/2005/8/layout/pyramid3"/>
    <dgm:cxn modelId="{63FC1D44-D592-435C-9A7E-B4FFFF0A235A}" srcId="{1414DD95-8C33-44A2-8F4C-1EDD584E4270}" destId="{315B42AF-2B16-4092-965A-216C7D43988C}" srcOrd="0" destOrd="0" parTransId="{9BA449DE-E4E4-402E-8FCE-D6F76AC4EAE5}" sibTransId="{F8E1107B-2E58-43D8-B8D6-B897BE5388AA}"/>
    <dgm:cxn modelId="{ECE4E879-11BD-415E-9BF4-FAB3CD3195E5}" srcId="{1414DD95-8C33-44A2-8F4C-1EDD584E4270}" destId="{9196426A-CB61-456E-8268-16792541C334}" srcOrd="1" destOrd="0" parTransId="{FC8E9550-2176-4B62-B5DB-16EBFB2F00BC}" sibTransId="{F4737C32-5017-4183-9030-3D0170F1CCEC}"/>
    <dgm:cxn modelId="{AB3E0A59-BCC2-4DE9-9A0D-022789B716EF}" srcId="{1414DD95-8C33-44A2-8F4C-1EDD584E4270}" destId="{BA8A1A63-5F0B-421B-B5C5-625621337BD9}" srcOrd="3" destOrd="0" parTransId="{DFC64AF2-7B18-46FC-9895-0D2E020D8A4C}" sibTransId="{A46A82C3-2529-45CF-9B0D-134780ED9C98}"/>
    <dgm:cxn modelId="{D5797EFB-5198-4997-9EA0-8880F234DE22}" type="presOf" srcId="{315B42AF-2B16-4092-965A-216C7D43988C}" destId="{8E52CF1E-89C2-4EE0-A037-BEB786384412}" srcOrd="1" destOrd="0" presId="urn:microsoft.com/office/officeart/2005/8/layout/pyramid3"/>
    <dgm:cxn modelId="{EAC722E8-98DC-4336-9015-9E0B6139DD61}" type="presOf" srcId="{5ED08E30-4953-4057-B581-488B12268DC4}" destId="{FA6BCE08-F0FC-4013-B75E-1D56CF65038F}" srcOrd="0" destOrd="0" presId="urn:microsoft.com/office/officeart/2005/8/layout/pyramid3"/>
    <dgm:cxn modelId="{9E0EB437-5AE5-47BC-A1A1-80732A4BA948}" type="presOf" srcId="{315B42AF-2B16-4092-965A-216C7D43988C}" destId="{5D18071D-4EDF-4BDB-9092-928746932923}" srcOrd="0" destOrd="0" presId="urn:microsoft.com/office/officeart/2005/8/layout/pyramid3"/>
    <dgm:cxn modelId="{2B5E9DE9-92E1-4434-B8D7-4F246C45F749}" type="presOf" srcId="{1414DD95-8C33-44A2-8F4C-1EDD584E4270}" destId="{F8E555B2-2599-4E90-8DDF-EFF3D616E2C9}" srcOrd="0" destOrd="0" presId="urn:microsoft.com/office/officeart/2005/8/layout/pyramid3"/>
    <dgm:cxn modelId="{CF67C326-1ACC-4A6A-A724-4003D0FF24F4}" type="presOf" srcId="{BA8A1A63-5F0B-421B-B5C5-625621337BD9}" destId="{72DBAEF9-7B70-4949-8B1D-4C2329BD3DE4}" srcOrd="0" destOrd="0" presId="urn:microsoft.com/office/officeart/2005/8/layout/pyramid3"/>
    <dgm:cxn modelId="{09A916D4-8F61-4B91-8399-4DF1D287CE43}" type="presOf" srcId="{9196426A-CB61-456E-8268-16792541C334}" destId="{9BB72847-0868-4264-A2BE-8EF8B1E076BD}" srcOrd="1" destOrd="0" presId="urn:microsoft.com/office/officeart/2005/8/layout/pyramid3"/>
    <dgm:cxn modelId="{F9A62015-FAA5-4DE1-BDAF-37618B6647E4}" type="presParOf" srcId="{F8E555B2-2599-4E90-8DDF-EFF3D616E2C9}" destId="{D565999D-F81A-4074-B3DC-B376637B9791}" srcOrd="0" destOrd="0" presId="urn:microsoft.com/office/officeart/2005/8/layout/pyramid3"/>
    <dgm:cxn modelId="{14BD5CD2-E25D-4C7B-BD14-34C82B40C883}" type="presParOf" srcId="{D565999D-F81A-4074-B3DC-B376637B9791}" destId="{5D18071D-4EDF-4BDB-9092-928746932923}" srcOrd="0" destOrd="0" presId="urn:microsoft.com/office/officeart/2005/8/layout/pyramid3"/>
    <dgm:cxn modelId="{3007D767-704D-42C2-B4CA-0A24A9331D60}" type="presParOf" srcId="{D565999D-F81A-4074-B3DC-B376637B9791}" destId="{8E52CF1E-89C2-4EE0-A037-BEB786384412}" srcOrd="1" destOrd="0" presId="urn:microsoft.com/office/officeart/2005/8/layout/pyramid3"/>
    <dgm:cxn modelId="{5371D5B9-6946-4B8F-A872-B6889BE6FAA2}" type="presParOf" srcId="{F8E555B2-2599-4E90-8DDF-EFF3D616E2C9}" destId="{13E3D300-4A09-43D0-97D4-33BE3BE5A69D}" srcOrd="1" destOrd="0" presId="urn:microsoft.com/office/officeart/2005/8/layout/pyramid3"/>
    <dgm:cxn modelId="{F5F75DAE-00D5-4025-8C10-A902B0DB5C4E}" type="presParOf" srcId="{13E3D300-4A09-43D0-97D4-33BE3BE5A69D}" destId="{C962F0C2-6FED-4CCC-A454-AEF058F51F8B}" srcOrd="0" destOrd="0" presId="urn:microsoft.com/office/officeart/2005/8/layout/pyramid3"/>
    <dgm:cxn modelId="{8C9133A2-EDA2-464D-9B0B-FCA5C0A80A58}" type="presParOf" srcId="{13E3D300-4A09-43D0-97D4-33BE3BE5A69D}" destId="{9BB72847-0868-4264-A2BE-8EF8B1E076BD}" srcOrd="1" destOrd="0" presId="urn:microsoft.com/office/officeart/2005/8/layout/pyramid3"/>
    <dgm:cxn modelId="{EBEE8A28-C4AF-4914-9443-423BB242280D}" type="presParOf" srcId="{F8E555B2-2599-4E90-8DDF-EFF3D616E2C9}" destId="{94A47772-BE9B-4781-AC44-BCF9C430EA60}" srcOrd="2" destOrd="0" presId="urn:microsoft.com/office/officeart/2005/8/layout/pyramid3"/>
    <dgm:cxn modelId="{50714E5F-0FE2-4931-9B6A-430BB822224C}" type="presParOf" srcId="{94A47772-BE9B-4781-AC44-BCF9C430EA60}" destId="{FA6BCE08-F0FC-4013-B75E-1D56CF65038F}" srcOrd="0" destOrd="0" presId="urn:microsoft.com/office/officeart/2005/8/layout/pyramid3"/>
    <dgm:cxn modelId="{68BB5BB2-9ED4-406B-AFF7-220A3DB68F6F}" type="presParOf" srcId="{94A47772-BE9B-4781-AC44-BCF9C430EA60}" destId="{EC8DCD4C-4A75-4E04-840D-7B5CEEE7373A}" srcOrd="1" destOrd="0" presId="urn:microsoft.com/office/officeart/2005/8/layout/pyramid3"/>
    <dgm:cxn modelId="{C106F49F-13F6-4C20-9010-DA67A3EFC916}" type="presParOf" srcId="{F8E555B2-2599-4E90-8DDF-EFF3D616E2C9}" destId="{760FDB48-01B0-4836-A572-1D07FA297E84}" srcOrd="3" destOrd="0" presId="urn:microsoft.com/office/officeart/2005/8/layout/pyramid3"/>
    <dgm:cxn modelId="{15C40946-F77F-44AC-A121-B266C1B1A123}" type="presParOf" srcId="{760FDB48-01B0-4836-A572-1D07FA297E84}" destId="{72DBAEF9-7B70-4949-8B1D-4C2329BD3DE4}" srcOrd="0" destOrd="0" presId="urn:microsoft.com/office/officeart/2005/8/layout/pyramid3"/>
    <dgm:cxn modelId="{7251F745-EB8E-452A-9308-C714B03B88C7}" type="presParOf" srcId="{760FDB48-01B0-4836-A572-1D07FA297E84}" destId="{D247D338-3183-47A9-8A73-9A116FDD5D4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AE215A9-F201-4781-AD42-16C887FF182A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0EF7A80-AA18-443B-A79F-416FB27965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02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5EFB1-AE81-46F8-9DB2-85526D49FAEB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E841-55BB-452F-809A-CA9B6118DA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4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A646-CCA4-4E2F-B5D6-9D9AC67CF9EB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A646-CCA4-4E2F-B5D6-9D9AC67CF9EB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41B8-7850-4906-AE6F-D0E82D51BF12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4667-4473-46A3-9683-BA9776D20F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3514-A18B-4576-9061-6FBD10C3FA85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55DF-CBE9-46FE-BE27-D455501AC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DE2C-3CD3-4DD0-96A2-88510F7E3FBC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45E9-C0B2-48B1-BB8B-336E7C386F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7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4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0251-B762-4182-8061-840C818F4EBA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700A-8C79-41D4-8575-6D927A3DF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84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4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51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84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4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5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8A97-1E6C-4A2E-BBC1-703D6A113ABA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4568-4ADB-4600-A870-08C5288026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73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66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86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1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3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3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17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4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0F09-247B-4BF4-850C-D63F92190CB4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AB6C-7444-4D59-97CC-7AD24C5F6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39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80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8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00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80FB-B784-4110-AF88-415E076C9B57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F695-5765-46ED-A33C-160D4D83D6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784F-229F-4686-875D-C9CA09B6A213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21C5-A12D-44FF-9D92-48724D2CB7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1F6E-D13B-4C2B-9843-0B2DB9E34AEE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0B5D-C6CE-4817-B786-D76FAA81F3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A035-C315-4EE2-A3D6-EE7949BD4F04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D537-2B7B-47B7-9F25-1CAB61F0AE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2CF-0E4A-40A0-A4EC-475C10E4DC64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F10D-973A-48A9-B447-55E10E1535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75549-55A4-4958-80CF-F5F6210D8550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C75F16-ADCA-4F9D-B89D-7BBFE004F8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2015-10-09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2015-10-09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68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2015-10-09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2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6665"/>
            <a:ext cx="10515600" cy="4351338"/>
          </a:xfrm>
        </p:spPr>
        <p:txBody>
          <a:bodyPr/>
          <a:lstStyle/>
          <a:p>
            <a:pPr algn="ctr" eaLnBrk="1" hangingPunct="1">
              <a:spcBef>
                <a:spcPts val="2400"/>
              </a:spcBef>
              <a:buNone/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Szkolnictwo zasadnicze zawodowe a płeć</a:t>
            </a:r>
            <a:endParaRPr lang="pl-PL" sz="4400" dirty="0" smtClean="0">
              <a:solidFill>
                <a:srgbClr val="C00000"/>
              </a:solidFill>
            </a:endParaRPr>
          </a:p>
          <a:p>
            <a:pPr algn="ctr" eaLnBrk="1" hangingPunct="1">
              <a:buNone/>
              <a:defRPr/>
            </a:pPr>
            <a:endParaRPr lang="pl-PL" sz="2000" b="1" spc="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buNone/>
              <a:defRPr/>
            </a:pPr>
            <a:r>
              <a:rPr lang="pl-PL" dirty="0" smtClean="0"/>
              <a:t>Analiza danych statystycznych i wyniki badań</a:t>
            </a:r>
          </a:p>
          <a:p>
            <a:pPr algn="ctr" eaLnBrk="1" hangingPunct="1">
              <a:buNone/>
              <a:defRPr/>
            </a:pPr>
            <a:endParaRPr lang="pl-PL" sz="2000" dirty="0" smtClean="0"/>
          </a:p>
          <a:p>
            <a:pPr algn="ctr" eaLnBrk="1" hangingPunct="1">
              <a:buNone/>
              <a:defRPr/>
            </a:pPr>
            <a:endParaRPr lang="pl-PL" sz="2000" dirty="0"/>
          </a:p>
          <a:p>
            <a:pPr algn="ctr" eaLnBrk="1" hangingPunct="1">
              <a:buNone/>
              <a:defRPr/>
            </a:pPr>
            <a:endParaRPr lang="pl-PL" sz="2000" dirty="0" smtClean="0"/>
          </a:p>
          <a:p>
            <a:pPr algn="ctr" eaLnBrk="1" hangingPunct="1">
              <a:buNone/>
              <a:defRPr/>
            </a:pPr>
            <a:r>
              <a:rPr lang="pl-PL" sz="2000" dirty="0" smtClean="0"/>
              <a:t>Danuta Duch-Krzystoszek</a:t>
            </a:r>
          </a:p>
          <a:p>
            <a:pPr algn="ctr" eaLnBrk="1" hangingPunct="1">
              <a:buNone/>
              <a:defRPr/>
            </a:pPr>
            <a:r>
              <a:rPr lang="pl-PL" sz="2000" dirty="0" smtClean="0"/>
              <a:t>Koalicja KARAT</a:t>
            </a:r>
          </a:p>
          <a:p>
            <a:pPr eaLnBrk="1" hangingPunct="1">
              <a:buNone/>
              <a:defRPr/>
            </a:pPr>
            <a:r>
              <a:rPr lang="pl-PL" sz="1600" dirty="0" smtClean="0"/>
              <a:t>									</a:t>
            </a:r>
          </a:p>
          <a:p>
            <a:pPr eaLnBrk="1" hangingPunct="1">
              <a:buNone/>
              <a:defRPr/>
            </a:pPr>
            <a:endParaRPr lang="pl-PL" sz="1600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4368800" y="4153408"/>
            <a:ext cx="3657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ymbol zastępczy zawartości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3152169"/>
              </p:ext>
            </p:extLst>
          </p:nvPr>
        </p:nvGraphicFramePr>
        <p:xfrm>
          <a:off x="368490" y="1664678"/>
          <a:ext cx="5800749" cy="429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831850" y="5903966"/>
            <a:ext cx="651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Dane dla zasadniczych szkół dla młodzieży bez szkół specjalnych</a:t>
            </a:r>
          </a:p>
          <a:p>
            <a:r>
              <a:rPr lang="pl-PL" sz="1200" dirty="0" smtClean="0"/>
              <a:t>Źródło: na podstawie </a:t>
            </a:r>
            <a:r>
              <a:rPr lang="pl-PL" sz="1200" i="1" dirty="0" smtClean="0"/>
              <a:t>Oświata i wychowanie w roku szkolnym 2013/2014</a:t>
            </a:r>
            <a:r>
              <a:rPr lang="pl-PL" sz="1200" dirty="0" smtClean="0"/>
              <a:t>, GUS, Warszawa 2014, s.216</a:t>
            </a:r>
            <a:endParaRPr lang="pl-PL" sz="1200" dirty="0"/>
          </a:p>
        </p:txBody>
      </p:sp>
      <p:graphicFrame>
        <p:nvGraphicFramePr>
          <p:cNvPr id="8" name="Symbol zastępczy zawartości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5111982"/>
              </p:ext>
            </p:extLst>
          </p:nvPr>
        </p:nvGraphicFramePr>
        <p:xfrm>
          <a:off x="6005015" y="1735016"/>
          <a:ext cx="6005015" cy="425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8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221523" y="388571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E</a:t>
            </a:r>
            <a:r>
              <a:rPr lang="pl-PL" sz="2800" dirty="0" smtClean="0"/>
              <a:t>gzaminy czeladnicze chłopców-absolwentów nauki zawodu (2014)</a:t>
            </a:r>
            <a:endParaRPr lang="pl-PL" sz="2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34657" y="1690688"/>
          <a:ext cx="75941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5556809"/>
              </p:ext>
            </p:extLst>
          </p:nvPr>
        </p:nvGraphicFramePr>
        <p:xfrm>
          <a:off x="137785" y="1702888"/>
          <a:ext cx="4052077" cy="389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791308" y="6114981"/>
            <a:ext cx="853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i="1" dirty="0" smtClean="0"/>
              <a:t>dane izb rzemieślniczych </a:t>
            </a:r>
            <a:r>
              <a:rPr lang="pl-PL" sz="1200" i="1" dirty="0"/>
              <a:t>– styczeń 2015 r</a:t>
            </a:r>
            <a:r>
              <a:rPr lang="pl-PL" sz="1200" i="1" dirty="0" smtClean="0"/>
              <a:t>.; Związek </a:t>
            </a:r>
            <a:r>
              <a:rPr lang="pl-PL" sz="1200" i="1" dirty="0"/>
              <a:t>Rzemiosła Polskiego - Zespół Oświaty Zawodowej i Problematyki Społecznej</a:t>
            </a:r>
            <a:endParaRPr lang="pl-PL" sz="1200" dirty="0"/>
          </a:p>
          <a:p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867891" y="2535383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N=20.808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935281" y="2535383"/>
            <a:ext cx="1453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Mężczyźni N=14.970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85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125180" y="43678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E</a:t>
            </a:r>
            <a:r>
              <a:rPr lang="pl-PL" sz="2800" dirty="0" smtClean="0"/>
              <a:t>gzaminy czeladnicze dziewcząt-absolwentów nauki zawodu (2014)</a:t>
            </a:r>
            <a:endParaRPr lang="pl-PL" sz="2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555782" y="1759266"/>
          <a:ext cx="4966445" cy="444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06"/>
                <a:gridCol w="1283584"/>
                <a:gridCol w="986155"/>
              </a:tblGrid>
              <a:tr h="474722">
                <a:tc>
                  <a:txBody>
                    <a:bodyPr/>
                    <a:lstStyle/>
                    <a:p>
                      <a:r>
                        <a:rPr lang="pl-PL" dirty="0" smtClean="0"/>
                        <a:t>Egzaminy dziewcząt w</a:t>
                      </a:r>
                      <a:r>
                        <a:rPr lang="pl-PL" baseline="0" dirty="0" smtClean="0"/>
                        <a:t> i</a:t>
                      </a:r>
                      <a:r>
                        <a:rPr lang="pl-PL" dirty="0" smtClean="0"/>
                        <a:t>nnych zawodach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Dziewczęta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Chłopcy</a:t>
                      </a:r>
                      <a:endParaRPr lang="pl-PL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fotograf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tapicer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289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złotnik-jubiler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drukarz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introligator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rzeźnik-wędliniarz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237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stolarz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1314</a:t>
                      </a:r>
                      <a:endParaRPr lang="pl-PL" sz="1400" dirty="0"/>
                    </a:p>
                  </a:txBody>
                  <a:tcPr/>
                </a:tc>
              </a:tr>
              <a:tr h="565848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technolog robót wykończeniowych w budownictwie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395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kaletnik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obuwnik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493463" y="2604655"/>
            <a:ext cx="1219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Kobiety N=5.838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06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81400" y="1485900"/>
          <a:ext cx="5608320" cy="48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ytuł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E</a:t>
            </a:r>
            <a:r>
              <a:rPr lang="pl-PL" sz="2800" dirty="0" smtClean="0"/>
              <a:t>gzaminy czeladnicze </a:t>
            </a:r>
            <a:br>
              <a:rPr lang="pl-PL" sz="2800" dirty="0" smtClean="0"/>
            </a:br>
            <a:r>
              <a:rPr lang="pl-PL" sz="2800" dirty="0" smtClean="0"/>
              <a:t>dziewczęta-absolwentów nauki zawodu (2014)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8200" y="6044643"/>
            <a:ext cx="853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i="1" dirty="0" smtClean="0"/>
              <a:t>dane </a:t>
            </a:r>
            <a:r>
              <a:rPr lang="pl-PL" sz="1200" i="1" dirty="0"/>
              <a:t>izb rzemieślniczych – styczeń 2015 r</a:t>
            </a:r>
            <a:r>
              <a:rPr lang="pl-PL" sz="1200" i="1" dirty="0" smtClean="0"/>
              <a:t>.; Związek </a:t>
            </a:r>
            <a:r>
              <a:rPr lang="pl-PL" sz="1200" i="1" dirty="0"/>
              <a:t>Rzemiosła Polskiego - Zespół Oświaty Zawodowej i Problematyki Społecznej</a:t>
            </a:r>
            <a:endParaRPr lang="pl-PL" sz="1200" dirty="0"/>
          </a:p>
          <a:p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880367" y="1690688"/>
            <a:ext cx="165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Dziewczęta N=5.838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636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446" y="823570"/>
            <a:ext cx="10515600" cy="1325563"/>
          </a:xfrm>
        </p:spPr>
        <p:txBody>
          <a:bodyPr/>
          <a:lstStyle/>
          <a:p>
            <a:pPr algn="ctr"/>
            <a:r>
              <a:rPr lang="pl-PL" sz="2800" b="1" dirty="0" smtClean="0"/>
              <a:t>Motywacje dziewcząt do wyboru „kobiecych” kierunków kształcenia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504" y="1486352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Char char="-"/>
            </a:pPr>
            <a:endParaRPr lang="pl-PL" sz="2000" dirty="0" smtClean="0"/>
          </a:p>
          <a:p>
            <a:pPr>
              <a:spcAft>
                <a:spcPts val="1200"/>
              </a:spcAft>
              <a:buFontTx/>
              <a:buChar char="-"/>
            </a:pPr>
            <a:endParaRPr lang="pl-PL" sz="2000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pl-PL" sz="2000" dirty="0" smtClean="0"/>
              <a:t>Przypadek </a:t>
            </a:r>
            <a:r>
              <a:rPr lang="pl-PL" sz="2000" dirty="0"/>
              <a:t>ograniczania dziewczętom dostępu do zawodu – w szkole w okolicach Kielc do klasy mechanicznej nie przyjmowano dziewcząt.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  Bezrefleksyjne przyjmowanie wzorów odpowiednich dla chłopców i dziewcząt kierunków 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</p:txBody>
      </p:sp>
      <p:sp>
        <p:nvSpPr>
          <p:cNvPr id="5" name="Prostokąt zaokrąglony 4"/>
          <p:cNvSpPr/>
          <p:nvPr/>
        </p:nvSpPr>
        <p:spPr>
          <a:xfrm>
            <a:off x="1166446" y="3921306"/>
            <a:ext cx="9393900" cy="1588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Aft>
                <a:spcPts val="1200"/>
              </a:spcAft>
            </a:pP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Nie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wiem, ja nie brałam tego pod uwagę 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[pójścia do klasy mechanicznej, chociaż były tam dziewczyny].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 Nie wiem, dla mnie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to jest dla facetów i już. A krawiectwo, fryzjerstwo i cukiernictwo było dla dziewczyn.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W wieku 15 lat tak to rozumiałam. </a:t>
            </a:r>
            <a:endParaRPr lang="pl-PL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Było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kilka 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[dziewcząt w klasach mechanicznych],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to takie dziewczyny, takie „chłopaczary”. Nie wiem, po niektórych nawet nie widziałam, że to są dziewczyny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88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402126"/>
            <a:ext cx="10515600" cy="1325563"/>
          </a:xfrm>
        </p:spPr>
        <p:txBody>
          <a:bodyPr/>
          <a:lstStyle/>
          <a:p>
            <a:pPr algn="ctr"/>
            <a:r>
              <a:rPr lang="pl-PL" sz="2800" b="1" dirty="0" smtClean="0"/>
              <a:t>Motywacje dziewcząt do wyboru „kobiecych” kierunków kształcenia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504" y="148635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  Obawa negatywnej oceny społecznej  w przypadku wyboru zawodu „męskiego”</a:t>
            </a:r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r>
              <a:rPr lang="pl-PL" sz="2000" dirty="0" smtClean="0"/>
              <a:t>Przekonanie o różnicach pomiędzy płciami: uzdolnień mężczyzn w kierunkach technicznych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  Uznanie stereotypów. Obawy przez brakiem zatrudnienia w męskim zawodzie</a:t>
            </a:r>
            <a:endParaRPr lang="pl-PL" sz="20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178170" y="3702399"/>
            <a:ext cx="9393900" cy="573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Niestety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nasze umysły inaczej działają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Lepsi są troszkę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178170" y="5166422"/>
            <a:ext cx="9393900" cy="1066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Nie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odważyłabym się wtedy pójść do jakiejś takiej typowo męskiej klasy. (…) Myślę, że takie zaszufladkowanie kobiet, że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nie nadają się do niektórych zawodów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(…)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Jakbym chciała postawić dom i by przyszła pani murarz, to też bym tak do tego podeszła….. Bałabym się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178170" y="2290124"/>
            <a:ext cx="9393900" cy="52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mi się wydaje,  że się boją, Boją się tego, co ludzie będą gadać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4354" y="716818"/>
            <a:ext cx="10515600" cy="1325563"/>
          </a:xfrm>
        </p:spPr>
        <p:txBody>
          <a:bodyPr/>
          <a:lstStyle/>
          <a:p>
            <a:pPr algn="ctr"/>
            <a:r>
              <a:rPr lang="pl-PL" sz="2600" b="1" dirty="0" smtClean="0"/>
              <a:t>Motywacje dziewcząt do wyboru „kobiecych” kierunków kształcenia</a:t>
            </a:r>
            <a:br>
              <a:rPr lang="pl-PL" sz="2600" b="1" dirty="0" smtClean="0"/>
            </a:br>
            <a:r>
              <a:rPr lang="pl-PL" sz="2600" b="1" dirty="0" smtClean="0"/>
              <a:t>- lęk przed utratą kobiecości i tego konsekwencjami</a:t>
            </a:r>
            <a:endParaRPr lang="pl-PL" sz="2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sz="2000" dirty="0" smtClean="0"/>
              <a:t> 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941663" y="1882722"/>
            <a:ext cx="3026535" cy="3992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187870" y="2042381"/>
            <a:ext cx="2534123" cy="563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Kobieta w zawodzie mechanika / </a:t>
            </a:r>
            <a:r>
              <a:rPr lang="pl-PL" dirty="0" smtClean="0">
                <a:solidFill>
                  <a:schemeClr val="tx2"/>
                </a:solidFill>
              </a:rPr>
              <a:t>hydraulika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223567" y="5306851"/>
            <a:ext cx="1484930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INTELIGENTNA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058008" y="4681065"/>
            <a:ext cx="2767232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SAMOWYSTARCZALNA SKORO MA ZAWÓD MĘSKI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472118" y="4039700"/>
            <a:ext cx="2353122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Z SILNYM CHARAKTEREM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058008" y="3417500"/>
            <a:ext cx="1430833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PEWNA SIEBIE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908037" y="2816884"/>
            <a:ext cx="1385757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PRZEBOJOWA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096250" y="2418104"/>
            <a:ext cx="6370107" cy="1040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[w pracy] </a:t>
            </a: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będą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ją traktować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nie jako kobietę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, tylko jako babę, która im się kręci pod nogami. </a:t>
            </a:r>
            <a:endParaRPr lang="pl-PL" sz="17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Czy ona potem ich kolegą się nie stanie?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Nie kobietą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tylko kumplem?  </a:t>
            </a: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A później zakłada szpilki, żeby czuć się kobieco </a:t>
            </a: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jednak</a:t>
            </a: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Strzałka w prawo 14"/>
          <p:cNvSpPr/>
          <p:nvPr/>
        </p:nvSpPr>
        <p:spPr>
          <a:xfrm>
            <a:off x="4090814" y="3417500"/>
            <a:ext cx="667764" cy="90980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5106795" y="3834608"/>
            <a:ext cx="6370107" cy="1692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lvl="0" algn="ctr">
              <a:spcBef>
                <a:spcPts val="0"/>
              </a:spcBef>
            </a:pP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Ja myślę, że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nie ma partnera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17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To w sumie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faceci mogą się jej bać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A jeszcze jak inteligenta to już w ogóle. </a:t>
            </a:r>
            <a:endParaRPr lang="pl-PL" sz="17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potem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mężczyzna gubi swoją męskość</a:t>
            </a:r>
            <a:r>
              <a:rPr lang="pl-PL" sz="17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17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Wydaje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mi się, że albo  ona  by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zajęła miejsce takiego faceta w domu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 i on by był podporządkowany jej. </a:t>
            </a:r>
            <a:endParaRPr lang="pl-PL" sz="17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1700" dirty="0" smtClean="0">
              <a:solidFill>
                <a:schemeClr val="tx1"/>
              </a:solidFill>
            </a:endParaRPr>
          </a:p>
          <a:p>
            <a:pPr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Uroda jako atut na rynku pracy</a:t>
            </a:r>
            <a:endParaRPr lang="pl-PL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5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7750" y="500062"/>
            <a:ext cx="10515600" cy="1325563"/>
          </a:xfrm>
        </p:spPr>
        <p:txBody>
          <a:bodyPr/>
          <a:lstStyle/>
          <a:p>
            <a:pPr algn="ctr"/>
            <a:r>
              <a:rPr lang="pl-PL" sz="2800" b="1" dirty="0" smtClean="0"/>
              <a:t>Motywacje dziewcząt do wyboru „męskich” kierunku kształcenia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Kobiety, które kształciły się w nietradycyjnych dla kobiet zawodach swoje zainteresowania kierunkiem wyniosły z domu, gdzie np. pomagały ojcu w pracy przy samochodzie bądź  chciały pracować w zawodzie ojca czy też podążyły ścieżką edukacyjną wyznaczoną przez </a:t>
            </a:r>
            <a:r>
              <a:rPr lang="pl-PL" sz="2400" dirty="0" smtClean="0"/>
              <a:t>brata.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smtClean="0"/>
              <a:t>Po skończonej nauce nie zawsze znajdują prace w zawodzie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399050" y="4360985"/>
            <a:ext cx="9393900" cy="820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Okazało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się, że był problem,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dlatego że na tej papierni nie pracowały kobiety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(…) Do tej pory tak jest. Ja nieraz próbowałam, żeby mi tata załatwił tę pracę, bo tam jednak są dobre zarobki.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 [Kielce, IDI]</a:t>
            </a:r>
            <a:endParaRPr lang="pl-PL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6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9815"/>
            <a:ext cx="10515600" cy="3931870"/>
          </a:xfrm>
        </p:spPr>
        <p:txBody>
          <a:bodyPr/>
          <a:lstStyle/>
          <a:p>
            <a:r>
              <a:rPr lang="pl-PL" sz="2600" b="1" dirty="0" smtClean="0"/>
              <a:t>Inne są ścieżki karier edukacyjnych dziewcząt i chłopców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dziewczęta częściej wybierają kształcenie ogólne (57%), chłopcy zawodowe</a:t>
            </a:r>
          </a:p>
          <a:p>
            <a:pPr marL="0" indent="0">
              <a:buNone/>
            </a:pPr>
            <a:r>
              <a:rPr lang="pl-PL" sz="2400" dirty="0" smtClean="0"/>
              <a:t>   (66%, w tym zasadnicze: 23%)</a:t>
            </a:r>
          </a:p>
          <a:p>
            <a:pPr marL="0" indent="0">
              <a:buNone/>
            </a:pPr>
            <a:r>
              <a:rPr lang="pl-PL" sz="2400" dirty="0" smtClean="0"/>
              <a:t> </a:t>
            </a:r>
            <a:endParaRPr lang="pl-PL" sz="2400" dirty="0"/>
          </a:p>
          <a:p>
            <a:r>
              <a:rPr lang="pl-PL" sz="2600" b="1" dirty="0" smtClean="0"/>
              <a:t>Szkolnictwo zasadnicze zawodowe jest zróżnicowane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w województwach zachodnich: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- więcej jest oddziałów,  wyższy odsetek młodzieży uczy się w ZSZ, </a:t>
            </a:r>
          </a:p>
          <a:p>
            <a:pPr marL="0" indent="0">
              <a:buNone/>
            </a:pPr>
            <a:r>
              <a:rPr lang="pl-PL" sz="2400" dirty="0" smtClean="0"/>
              <a:t>    - udział dziewcząt wśród uczniów ZSZ jest wyższy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76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20347"/>
            <a:ext cx="10515600" cy="4351338"/>
          </a:xfrm>
        </p:spPr>
        <p:txBody>
          <a:bodyPr/>
          <a:lstStyle/>
          <a:p>
            <a:endParaRPr lang="pl-PL" sz="2400" b="1" dirty="0" smtClean="0"/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O SZKOLNICTWIE ZASADNICZYM ZAWODOWYM </a:t>
            </a:r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NIE MOŻNA MÓWIĆ NIE UWZGLĘDNIAJĄC PŁCI </a:t>
            </a:r>
            <a:endParaRPr lang="pl-PL" sz="2600" dirty="0" smtClean="0"/>
          </a:p>
          <a:p>
            <a:endParaRPr lang="pl-PL" sz="2400" b="1" dirty="0" smtClean="0"/>
          </a:p>
          <a:p>
            <a:pPr algn="ctr"/>
            <a:r>
              <a:rPr lang="pl-PL" sz="2400" b="1" dirty="0" smtClean="0"/>
              <a:t>Mimo niewielkiego wzrostu w latach 2005-2013 udziału dziewcząt wśród uczniów ZSZ szkolnictwo zawodowe nadal pozostaje silnie zmaskulinizowane</a:t>
            </a:r>
          </a:p>
          <a:p>
            <a:pPr marL="0" indent="0">
              <a:buNone/>
            </a:pPr>
            <a:r>
              <a:rPr lang="pl-PL" sz="2400" b="1" dirty="0"/>
              <a:t> </a:t>
            </a:r>
            <a:r>
              <a:rPr lang="pl-PL" sz="2400" b="1" dirty="0" smtClean="0"/>
              <a:t>    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(chłopcy stanowią 72% uczniów ZSZ i zdających egzaminy czeladnicze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 absolwentów nauki zawodu)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150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                   Metodologia badania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Analiza danych statystycznych: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dane GUS</a:t>
            </a:r>
          </a:p>
          <a:p>
            <a:pPr marL="0" indent="0">
              <a:buNone/>
            </a:pPr>
            <a:r>
              <a:rPr lang="pl-PL" sz="2200" dirty="0" smtClean="0"/>
              <a:t>	- dane statystyczne Związku Rzemiosła Polskiego</a:t>
            </a:r>
          </a:p>
          <a:p>
            <a:r>
              <a:rPr lang="pl-PL" sz="2200" dirty="0" smtClean="0"/>
              <a:t>Badania FGI, IDI na próbie kobiet z wykształceniem zasadniczym zawodowym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pracujące i poszukujące pracy, w wieku 20-34 lata 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- 6 FGI: Kielce, Olsztyn, Siedlce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- 6 IDI z kobietami w męskich zawodach: Kielce, Olsztyn, Siedlce, 	Warszawa</a:t>
            </a:r>
          </a:p>
          <a:p>
            <a:pPr marL="0" indent="0">
              <a:buNone/>
            </a:pPr>
            <a:r>
              <a:rPr lang="pl-PL" sz="2200" dirty="0"/>
              <a:t>	- </a:t>
            </a:r>
            <a:r>
              <a:rPr lang="pl-PL" sz="2200" dirty="0" smtClean="0"/>
              <a:t>realizacja  8-20.05.2015; </a:t>
            </a:r>
            <a:r>
              <a:rPr lang="pl-PL" sz="2200" dirty="0" err="1" smtClean="0"/>
              <a:t>Millward</a:t>
            </a:r>
            <a:r>
              <a:rPr lang="pl-PL" sz="2200" dirty="0" smtClean="0"/>
              <a:t> </a:t>
            </a:r>
            <a:r>
              <a:rPr lang="pl-PL" sz="2200" dirty="0"/>
              <a:t>Brown S.A.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2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6641"/>
            <a:ext cx="10515600" cy="4351338"/>
          </a:xfrm>
        </p:spPr>
        <p:txBody>
          <a:bodyPr/>
          <a:lstStyle/>
          <a:p>
            <a:r>
              <a:rPr lang="pl-PL" sz="2600" b="1" dirty="0" smtClean="0"/>
              <a:t>Segmentacja kierunków ze względu na płeć</a:t>
            </a:r>
          </a:p>
          <a:p>
            <a:pPr marL="0" indent="0">
              <a:buNone/>
            </a:pPr>
            <a:r>
              <a:rPr lang="pl-PL" sz="2400" dirty="0" smtClean="0"/>
              <a:t>     - na kierunkach inżynieryjno-technicznych oraz architektury i budownictwa uczą</a:t>
            </a:r>
          </a:p>
          <a:p>
            <a:pPr marL="0" indent="0">
              <a:buNone/>
            </a:pPr>
            <a:r>
              <a:rPr lang="pl-PL" sz="2400" dirty="0" smtClean="0"/>
              <a:t>       się w zasadzie tylko chłopcy (99,6%),  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- dziewczęta dominują na kierunkach ekonomicznych i administracyjnych (86,2%)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i usług dla ludności (74,5%)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- wśród zdających egzaminy czeladnicze w 2014 roku w zawodach:  mechanik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pojazdów samochodowych, murarz, elektryk, monter instalacji sanitarnych,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ślusarz  dziewcząt nie było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- 81,3% dziewcząt zdawało egzamin czeladniczy w zawodzie fryzjera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414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6641"/>
            <a:ext cx="10515600" cy="4351338"/>
          </a:xfrm>
        </p:spPr>
        <p:txBody>
          <a:bodyPr/>
          <a:lstStyle/>
          <a:p>
            <a:r>
              <a:rPr lang="pl-PL" sz="2600" b="1" dirty="0" smtClean="0"/>
              <a:t>Bariery w podejmowaniu przez dziewczęta kształcenia w zawodach „męskich”:</a:t>
            </a:r>
          </a:p>
          <a:p>
            <a:pPr marL="0" indent="0">
              <a:buNone/>
            </a:pPr>
            <a:r>
              <a:rPr lang="pl-PL" sz="2400" dirty="0" smtClean="0"/>
              <a:t>     - nauczyciele w gimnazjum, dziewczęta – stereotypowe postrzeganie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„odpowiednich” zawodów dla kobiet i mężczyzn</a:t>
            </a:r>
          </a:p>
          <a:p>
            <a:pPr marL="0" indent="0">
              <a:buNone/>
            </a:pPr>
            <a:r>
              <a:rPr lang="pl-PL" sz="2400" dirty="0" smtClean="0"/>
              <a:t>     - dziewczęta - stereotypowe postrzeganie kobiecości i męskości; lęk przed utratą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kobiecości i tego konsekwencjami</a:t>
            </a:r>
          </a:p>
          <a:p>
            <a:pPr marL="0" indent="0">
              <a:buNone/>
            </a:pPr>
            <a:r>
              <a:rPr lang="pl-PL" sz="2400" dirty="0" smtClean="0"/>
              <a:t>     - nauczyciele, dziewczęta – obawy, że kobieta nie znajdzie zatrudnienia w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„męskich” zawodach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168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/>
              <a:t>Co dalej po gimnazjum? </a:t>
            </a:r>
            <a:br>
              <a:rPr lang="pl-PL" sz="2800" b="1" dirty="0" smtClean="0"/>
            </a:br>
            <a:r>
              <a:rPr lang="pl-PL" sz="2800" dirty="0" smtClean="0"/>
              <a:t>- uczniowie klas pierwszych </a:t>
            </a:r>
            <a:br>
              <a:rPr lang="pl-PL" sz="2800" dirty="0" smtClean="0"/>
            </a:br>
            <a:r>
              <a:rPr lang="pl-PL" sz="2800" dirty="0" smtClean="0"/>
              <a:t>szkół ponadgimnazjalnych dla młodzieży (2013/2014)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38200" y="5533293"/>
            <a:ext cx="3329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Dane dla szkół ponadgimnazjalnych publicznych, niepublicznych o uprawnieniach szkół publicznych i prywatnych bez szkół specjalnych</a:t>
            </a:r>
          </a:p>
          <a:p>
            <a:r>
              <a:rPr lang="pl-PL" sz="900" dirty="0" smtClean="0"/>
              <a:t>Źródło: opracowanie własne na podstawie </a:t>
            </a:r>
            <a:r>
              <a:rPr lang="pl-PL" sz="900" i="1" dirty="0" smtClean="0"/>
              <a:t>Oświata i wychowanie w roku szkolnym 2013/2014</a:t>
            </a:r>
            <a:r>
              <a:rPr lang="pl-PL" sz="900" dirty="0" smtClean="0"/>
              <a:t>, GUS, Warszawa 2014, s.200-203.</a:t>
            </a:r>
            <a:endParaRPr lang="pl-PL" sz="9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56087494"/>
              </p:ext>
            </p:extLst>
          </p:nvPr>
        </p:nvGraphicFramePr>
        <p:xfrm>
          <a:off x="2921612" y="2159273"/>
          <a:ext cx="6348775" cy="38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341040" y="199548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N=397.159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68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651719"/>
            <a:ext cx="5669280" cy="604086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33" y="651718"/>
            <a:ext cx="5670542" cy="604086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8131" y="92943"/>
            <a:ext cx="47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Nauka w ZSZ: Udział uczniów ZSZ wśród ogółu uczniów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szkół ponadgimnazjalnych dla młodzieży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051933" y="66943"/>
            <a:ext cx="5872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Ukończenie ZSZ: Udział absolwentów ZSZ wśród ogółu absolwentów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szkół ponadgimnazjalnych dla młodzieży</a:t>
            </a:r>
            <a:endParaRPr lang="pl-PL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93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Wybory szkół ponadgimnazjalnych </a:t>
            </a:r>
            <a:br>
              <a:rPr lang="pl-PL" sz="2800" b="1" dirty="0" smtClean="0"/>
            </a:br>
            <a:r>
              <a:rPr lang="pl-PL" sz="2800" b="1" dirty="0" smtClean="0"/>
              <a:t>przez dziewczęta i chłopców (2013/2014)</a:t>
            </a:r>
            <a:endParaRPr lang="pl-PL" sz="28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955343" y="2006221"/>
          <a:ext cx="9879842" cy="363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557146" y="2115405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Dziewczęta n=192.815</a:t>
            </a:r>
          </a:p>
          <a:p>
            <a:r>
              <a:rPr lang="pl-PL" sz="1200" dirty="0" smtClean="0"/>
              <a:t>Chłopcy n=204.344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3982" y="5892424"/>
            <a:ext cx="850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Dane dla szkół ponadgimnazjalnych publicznych, niepublicznych o uprawnieniach szkół publicznych i prywatnych bez szkół specjalnych</a:t>
            </a:r>
          </a:p>
          <a:p>
            <a:r>
              <a:rPr lang="pl-PL" sz="1200" dirty="0" smtClean="0"/>
              <a:t>Źródło: opracowanie własne na podstawie </a:t>
            </a:r>
            <a:r>
              <a:rPr lang="pl-PL" sz="1200" i="1" dirty="0" smtClean="0"/>
              <a:t>Oświata i wychowanie w roku szkolnym 2013/2014</a:t>
            </a:r>
            <a:r>
              <a:rPr lang="pl-PL" sz="1200" dirty="0" smtClean="0"/>
              <a:t>, GUS, Warszawa 2014, s.200-203.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20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9122356"/>
              </p:ext>
            </p:extLst>
          </p:nvPr>
        </p:nvGraphicFramePr>
        <p:xfrm>
          <a:off x="6079902" y="2240923"/>
          <a:ext cx="4892898" cy="402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Wybory szkół ponadgimnazjalnych </a:t>
            </a:r>
            <a:br>
              <a:rPr lang="pl-PL" sz="2800" b="1" dirty="0" smtClean="0"/>
            </a:br>
            <a:r>
              <a:rPr lang="pl-PL" sz="2800" b="1" dirty="0" smtClean="0"/>
              <a:t>przez dziewczęta i chłopców (2013/2014)</a:t>
            </a:r>
            <a:endParaRPr lang="pl-PL" sz="2800" b="1" dirty="0"/>
          </a:p>
        </p:txBody>
      </p:sp>
      <p:graphicFrame>
        <p:nvGraphicFramePr>
          <p:cNvPr id="10" name="Symbol zastępczy zawartośc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1253282"/>
              </p:ext>
            </p:extLst>
          </p:nvPr>
        </p:nvGraphicFramePr>
        <p:xfrm>
          <a:off x="1416676" y="2228044"/>
          <a:ext cx="4830651" cy="402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82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19280" y="66943"/>
            <a:ext cx="568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Jak dużo dziewcząt wybrało zawodówki?: Udział dziewcząt w ZSZ wśród ogółu dziewcząt w szkołach ponadgimnazjalnych dla młodzieży (2013)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662495" y="66943"/>
            <a:ext cx="531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Dziewczęta wśród uczniów ZSZ dla młodzieży (2013)</a:t>
            </a:r>
            <a:endParaRPr lang="pl-PL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94" y="651718"/>
            <a:ext cx="5670542" cy="60422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9" y="651718"/>
            <a:ext cx="5681161" cy="60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09674" y="101038"/>
            <a:ext cx="496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Zmiana udziału dziewcząt wśród uczniów ZSZ (2005-2013)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624422"/>
            <a:ext cx="5801835" cy="618210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2" y="630664"/>
            <a:ext cx="5801835" cy="618210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93750" y="101038"/>
            <a:ext cx="498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Zmiana udziału chłopców wśród uczniów ZSZ (2005-2013)</a:t>
            </a:r>
          </a:p>
        </p:txBody>
      </p:sp>
    </p:spTree>
    <p:extLst>
      <p:ext uri="{BB962C8B-B14F-4D97-AF65-F5344CB8AC3E}">
        <p14:creationId xmlns:p14="http://schemas.microsoft.com/office/powerpoint/2010/main" val="36456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9967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Uczniowie zasadniczych szkół zawodowych </a:t>
            </a:r>
            <a:br>
              <a:rPr lang="pl-PL" sz="2800" b="1" dirty="0" smtClean="0"/>
            </a:br>
            <a:r>
              <a:rPr lang="pl-PL" sz="2800" b="1" dirty="0" smtClean="0"/>
              <a:t>dla młodzieży (2013/2014)</a:t>
            </a:r>
            <a:endParaRPr lang="pl-PL" sz="28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5078946"/>
              </p:ext>
            </p:extLst>
          </p:nvPr>
        </p:nvGraphicFramePr>
        <p:xfrm>
          <a:off x="3934657" y="1690688"/>
          <a:ext cx="75941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4841981"/>
              </p:ext>
            </p:extLst>
          </p:nvPr>
        </p:nvGraphicFramePr>
        <p:xfrm>
          <a:off x="137785" y="1702888"/>
          <a:ext cx="4093021" cy="391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867891" y="253538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N=171.779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935281" y="253538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N=171.779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86680" y="5880519"/>
            <a:ext cx="779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Dane dla zasadniczych szkół dla młodzieży bez szkół specjalnych</a:t>
            </a:r>
          </a:p>
          <a:p>
            <a:r>
              <a:rPr lang="pl-PL" sz="1200" dirty="0" smtClean="0"/>
              <a:t>Źródło: opracowanie własne na podstawie </a:t>
            </a:r>
            <a:r>
              <a:rPr lang="pl-PL" sz="1200" i="1" dirty="0" smtClean="0"/>
              <a:t>Oświata i wychowanie w roku szkolnym 2013/2014</a:t>
            </a:r>
            <a:r>
              <a:rPr lang="pl-PL" sz="1200" dirty="0" smtClean="0"/>
              <a:t>, GUS, Warszawa 2014, s.216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76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1208</Words>
  <Application>Microsoft Office PowerPoint</Application>
  <PresentationFormat>Panoramiczny</PresentationFormat>
  <Paragraphs>194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Office Theme</vt:lpstr>
      <vt:lpstr>Motyw pakietu Office</vt:lpstr>
      <vt:lpstr>1_Motyw pakietu Office</vt:lpstr>
      <vt:lpstr>2_Motyw pakietu Office</vt:lpstr>
      <vt:lpstr>Prezentacja programu PowerPoint</vt:lpstr>
      <vt:lpstr>                   Metodologia badania</vt:lpstr>
      <vt:lpstr>Co dalej po gimnazjum?  - uczniowie klas pierwszych  szkół ponadgimnazjalnych dla młodzieży (2013/2014)</vt:lpstr>
      <vt:lpstr>Prezentacja programu PowerPoint</vt:lpstr>
      <vt:lpstr>Wybory szkół ponadgimnazjalnych  przez dziewczęta i chłopców (2013/2014)</vt:lpstr>
      <vt:lpstr>Wybory szkół ponadgimnazjalnych  przez dziewczęta i chłopców (2013/2014)</vt:lpstr>
      <vt:lpstr>Prezentacja programu PowerPoint</vt:lpstr>
      <vt:lpstr>Prezentacja programu PowerPoint</vt:lpstr>
      <vt:lpstr>Uczniowie zasadniczych szkół zawodowych  dla młodzieży (2013/2014)</vt:lpstr>
      <vt:lpstr>Prezentacja programu PowerPoint</vt:lpstr>
      <vt:lpstr>Egzaminy czeladnicze chłopców-absolwentów nauki zawodu (2014)</vt:lpstr>
      <vt:lpstr>Egzaminy czeladnicze dziewcząt-absolwentów nauki zawodu (2014)</vt:lpstr>
      <vt:lpstr>Egzaminy czeladnicze  dziewczęta-absolwentów nauki zawodu (2014)</vt:lpstr>
      <vt:lpstr>Motywacje dziewcząt do wyboru „kobiecych” kierunków kształcenia</vt:lpstr>
      <vt:lpstr>Motywacje dziewcząt do wyboru „kobiecych” kierunków kształcenia</vt:lpstr>
      <vt:lpstr>Motywacje dziewcząt do wyboru „kobiecych” kierunków kształcenia - lęk przed utratą kobiecości i tego konsekwencjami</vt:lpstr>
      <vt:lpstr>Motywacje dziewcząt do wyboru „męskich” kierunku kształcenia</vt:lpstr>
      <vt:lpstr>PODSUMOWANIE I WNIOSKI</vt:lpstr>
      <vt:lpstr>PODSUMOWANIE I WNIOSKI</vt:lpstr>
      <vt:lpstr>PODSUMOWANIE I WNIOSKI</vt:lpstr>
      <vt:lpstr>PODSUMOWANIE I 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</dc:creator>
  <cp:lastModifiedBy>Kinga Lohmann</cp:lastModifiedBy>
  <cp:revision>233</cp:revision>
  <dcterms:created xsi:type="dcterms:W3CDTF">2013-06-24T12:37:23Z</dcterms:created>
  <dcterms:modified xsi:type="dcterms:W3CDTF">2015-10-09T08:22:54Z</dcterms:modified>
</cp:coreProperties>
</file>