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88" r:id="rId4"/>
    <p:sldId id="300" r:id="rId5"/>
    <p:sldId id="301" r:id="rId6"/>
    <p:sldId id="302" r:id="rId7"/>
    <p:sldId id="303" r:id="rId8"/>
    <p:sldId id="289" r:id="rId9"/>
    <p:sldId id="290" r:id="rId10"/>
    <p:sldId id="291" r:id="rId11"/>
    <p:sldId id="327" r:id="rId12"/>
    <p:sldId id="293" r:id="rId13"/>
    <p:sldId id="294" r:id="rId14"/>
    <p:sldId id="325" r:id="rId15"/>
    <p:sldId id="326" r:id="rId16"/>
    <p:sldId id="295" r:id="rId17"/>
    <p:sldId id="296" r:id="rId18"/>
    <p:sldId id="297" r:id="rId19"/>
    <p:sldId id="298" r:id="rId20"/>
    <p:sldId id="299" r:id="rId21"/>
    <p:sldId id="305" r:id="rId22"/>
    <p:sldId id="307" r:id="rId23"/>
    <p:sldId id="304" r:id="rId24"/>
    <p:sldId id="306" r:id="rId25"/>
    <p:sldId id="309" r:id="rId26"/>
    <p:sldId id="314" r:id="rId27"/>
    <p:sldId id="315" r:id="rId28"/>
    <p:sldId id="323" r:id="rId29"/>
    <p:sldId id="316" r:id="rId30"/>
    <p:sldId id="311" r:id="rId31"/>
    <p:sldId id="317" r:id="rId32"/>
    <p:sldId id="318" r:id="rId33"/>
    <p:sldId id="319" r:id="rId34"/>
    <p:sldId id="320" r:id="rId35"/>
    <p:sldId id="321" r:id="rId36"/>
    <p:sldId id="322" r:id="rId37"/>
    <p:sldId id="292" r:id="rId38"/>
    <p:sldId id="324" r:id="rId39"/>
    <p:sldId id="328" r:id="rId40"/>
    <p:sldId id="313" r:id="rId4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91C6DD5A-B34A-45D0-95CC-D1124903D82F}" type="datetimeFigureOut">
              <a:rPr lang="pl-PL" smtClean="0"/>
              <a:t>16.09.2020</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2E0F4BC3-BDF3-41A5-9B81-9C96A874D58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91C6DD5A-B34A-45D0-95CC-D1124903D82F}" type="datetimeFigureOut">
              <a:rPr lang="pl-PL" smtClean="0"/>
              <a:t>16.09.2020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0F4BC3-BDF3-41A5-9B81-9C96A874D58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91C6DD5A-B34A-45D0-95CC-D1124903D82F}" type="datetimeFigureOut">
              <a:rPr lang="pl-PL" smtClean="0"/>
              <a:t>16.09.2020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0F4BC3-BDF3-41A5-9B81-9C96A874D58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91C6DD5A-B34A-45D0-95CC-D1124903D82F}" type="datetimeFigureOut">
              <a:rPr lang="pl-PL" smtClean="0"/>
              <a:t>16.09.2020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0F4BC3-BDF3-41A5-9B81-9C96A874D58C}" type="slidenum">
              <a:rPr lang="pl-PL" smtClean="0"/>
              <a:t>‹#›</a:t>
            </a:fld>
            <a:endParaRPr lang="pl-PL"/>
          </a:p>
        </p:txBody>
      </p:sp>
      <p:sp>
        <p:nvSpPr>
          <p:cNvPr id="7" name="Tytuł 6"/>
          <p:cNvSpPr>
            <a:spLocks noGrp="1"/>
          </p:cNvSpPr>
          <p:nvPr>
            <p:ph type="title"/>
          </p:nvPr>
        </p:nvSpPr>
        <p:spPr/>
        <p:txBody>
          <a:bodyPr rtlCol="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91C6DD5A-B34A-45D0-95CC-D1124903D82F}" type="datetimeFigureOut">
              <a:rPr lang="pl-PL" smtClean="0"/>
              <a:t>16.09.2020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0F4BC3-BDF3-41A5-9B81-9C96A874D58C}"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91C6DD5A-B34A-45D0-95CC-D1124903D82F}" type="datetimeFigureOut">
              <a:rPr lang="pl-PL" smtClean="0"/>
              <a:t>16.09.2020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E0F4BC3-BDF3-41A5-9B81-9C96A874D58C}" type="slidenum">
              <a:rPr lang="pl-PL" smtClean="0"/>
              <a:t>‹#›</a:t>
            </a:fld>
            <a:endParaRPr lang="pl-PL"/>
          </a:p>
        </p:txBody>
      </p:sp>
      <p:sp>
        <p:nvSpPr>
          <p:cNvPr id="8" name="Tytuł 7"/>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91C6DD5A-B34A-45D0-95CC-D1124903D82F}" type="datetimeFigureOut">
              <a:rPr lang="pl-PL" smtClean="0"/>
              <a:t>16.09.2020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E0F4BC3-BDF3-41A5-9B81-9C96A874D58C}"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91C6DD5A-B34A-45D0-95CC-D1124903D82F}" type="datetimeFigureOut">
              <a:rPr lang="pl-PL" smtClean="0"/>
              <a:t>16.09.2020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E0F4BC3-BDF3-41A5-9B81-9C96A874D58C}" type="slidenum">
              <a:rPr lang="pl-PL" smtClean="0"/>
              <a:t>‹#›</a:t>
            </a:fld>
            <a:endParaRPr lang="pl-PL"/>
          </a:p>
        </p:txBody>
      </p:sp>
      <p:sp>
        <p:nvSpPr>
          <p:cNvPr id="6" name="Tytuł 5"/>
          <p:cNvSpPr>
            <a:spLocks noGrp="1"/>
          </p:cNvSpPr>
          <p:nvPr>
            <p:ph type="title"/>
          </p:nvPr>
        </p:nvSpPr>
        <p:spPr/>
        <p:txBody>
          <a:bodyPr rtlCol="0"/>
          <a:lstStyle/>
          <a:p>
            <a:r>
              <a:rPr kumimoji="0" lang="pl-PL"/>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1C6DD5A-B34A-45D0-95CC-D1124903D82F}" type="datetimeFigureOut">
              <a:rPr lang="pl-PL" smtClean="0"/>
              <a:t>16.09.2020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E0F4BC3-BDF3-41A5-9B81-9C96A874D58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p>
            <a:fld id="{91C6DD5A-B34A-45D0-95CC-D1124903D82F}" type="datetimeFigureOut">
              <a:rPr lang="pl-PL" smtClean="0"/>
              <a:t>16.09.2020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E0F4BC3-BDF3-41A5-9B81-9C96A874D58C}"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91C6DD5A-B34A-45D0-95CC-D1124903D82F}" type="datetimeFigureOut">
              <a:rPr lang="pl-PL" smtClean="0"/>
              <a:t>16.09.2020</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2E0F4BC3-BDF3-41A5-9B81-9C96A874D58C}"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a:t>Kliknij, aby edytować styl</a:t>
            </a:r>
            <a:endParaRPr kumimoji="0" lang="en-US"/>
          </a:p>
        </p:txBody>
      </p:sp>
      <p:sp>
        <p:nvSpPr>
          <p:cNvPr id="8" name="Dowolny kształt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Łącznik prost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owolny kształt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Łącznik prost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pl-PL"/>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1C6DD5A-B34A-45D0-95CC-D1124903D82F}" type="datetimeFigureOut">
              <a:rPr lang="pl-PL" smtClean="0"/>
              <a:t>16.09.2020</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E0F4BC3-BDF3-41A5-9B81-9C96A874D58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sciencedirect.com/science/article/abs/pii/0749597886900361" TargetMode="External"/><Relationship Id="rId2" Type="http://schemas.openxmlformats.org/officeDocument/2006/relationships/hyperlink" Target="https://www.researchgate.net/publication/232587186_Effects_of_Training_and_Information_on_the_Accuracy_and_Reliability_of_Job_Evaluation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documents.worldbank.org/curated/en/405621528167411253/Gendered-languag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pPr algn="ctr" eaLnBrk="1" fontAlgn="auto" hangingPunct="1">
              <a:spcAft>
                <a:spcPts val="0"/>
              </a:spcAft>
              <a:defRPr/>
            </a:pPr>
            <a:r>
              <a:rPr lang="pl-PL" dirty="0">
                <a:solidFill>
                  <a:schemeClr val="tx1"/>
                </a:solidFill>
              </a:rPr>
              <a:t>„ Dyskryminacja kobiet i jej przejawy”</a:t>
            </a:r>
          </a:p>
        </p:txBody>
      </p:sp>
      <p:sp>
        <p:nvSpPr>
          <p:cNvPr id="9219" name="Podtytuł 2"/>
          <p:cNvSpPr>
            <a:spLocks noGrp="1"/>
          </p:cNvSpPr>
          <p:nvPr>
            <p:ph type="subTitle" idx="1"/>
          </p:nvPr>
        </p:nvSpPr>
        <p:spPr>
          <a:xfrm>
            <a:off x="685800" y="3611563"/>
            <a:ext cx="7772400" cy="2913782"/>
          </a:xfrm>
        </p:spPr>
        <p:txBody>
          <a:bodyPr>
            <a:normAutofit/>
          </a:bodyPr>
          <a:lstStyle/>
          <a:p>
            <a:pPr marR="0" algn="ctr" eaLnBrk="1" hangingPunct="1">
              <a:lnSpc>
                <a:spcPct val="90000"/>
              </a:lnSpc>
            </a:pPr>
            <a:r>
              <a:rPr lang="pl-PL" sz="2500" b="1" dirty="0">
                <a:solidFill>
                  <a:schemeClr val="tx1"/>
                </a:solidFill>
              </a:rPr>
              <a:t>Wybrane problemy</a:t>
            </a:r>
          </a:p>
          <a:p>
            <a:pPr marR="0" algn="ctr" eaLnBrk="1" hangingPunct="1">
              <a:lnSpc>
                <a:spcPct val="90000"/>
              </a:lnSpc>
            </a:pPr>
            <a:endParaRPr lang="pl-PL" sz="2500" b="1" dirty="0">
              <a:solidFill>
                <a:schemeClr val="tx1"/>
              </a:solidFill>
            </a:endParaRPr>
          </a:p>
          <a:p>
            <a:pPr marR="0" algn="ctr" eaLnBrk="1" hangingPunct="1">
              <a:lnSpc>
                <a:spcPct val="90000"/>
              </a:lnSpc>
            </a:pPr>
            <a:r>
              <a:rPr lang="pl-PL" sz="2500" b="1" dirty="0">
                <a:solidFill>
                  <a:schemeClr val="tx1"/>
                </a:solidFill>
              </a:rPr>
              <a:t>Bogdan Grzybowski – OPZZ</a:t>
            </a:r>
          </a:p>
          <a:p>
            <a:pPr marR="0" algn="ctr" eaLnBrk="1" hangingPunct="1">
              <a:lnSpc>
                <a:spcPct val="90000"/>
              </a:lnSpc>
            </a:pPr>
            <a:endParaRPr lang="pl-PL" sz="2500" b="1" dirty="0">
              <a:solidFill>
                <a:schemeClr val="tx1"/>
              </a:solidFill>
            </a:endParaRPr>
          </a:p>
          <a:p>
            <a:pPr marR="0" algn="ctr" eaLnBrk="1" hangingPunct="1">
              <a:lnSpc>
                <a:spcPct val="90000"/>
              </a:lnSpc>
            </a:pPr>
            <a:endParaRPr lang="pl-PL" sz="2500" b="1" dirty="0">
              <a:solidFill>
                <a:schemeClr val="tx1"/>
              </a:solidFill>
            </a:endParaRPr>
          </a:p>
          <a:p>
            <a:pPr marR="0" algn="ctr" eaLnBrk="1" hangingPunct="1">
              <a:lnSpc>
                <a:spcPct val="90000"/>
              </a:lnSpc>
            </a:pPr>
            <a:endParaRPr lang="pl-PL" sz="2500" b="1" dirty="0">
              <a:solidFill>
                <a:schemeClr val="tx1"/>
              </a:solidFill>
            </a:endParaRPr>
          </a:p>
          <a:p>
            <a:pPr marR="0" algn="ctr" eaLnBrk="1" hangingPunct="1">
              <a:lnSpc>
                <a:spcPct val="90000"/>
              </a:lnSpc>
            </a:pPr>
            <a:r>
              <a:rPr lang="pl-PL" sz="2500" b="1" dirty="0">
                <a:solidFill>
                  <a:schemeClr val="tx1"/>
                </a:solidFill>
              </a:rPr>
              <a:t>Warszawa 25.09.2020 r.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4882547"/>
          </a:xfrm>
        </p:spPr>
        <p:txBody>
          <a:bodyPr>
            <a:normAutofit fontScale="92500" lnSpcReduction="10000"/>
          </a:bodyPr>
          <a:lstStyle/>
          <a:p>
            <a:pPr marL="109728" indent="0" eaLnBrk="1" fontAlgn="auto" hangingPunct="1">
              <a:spcAft>
                <a:spcPts val="0"/>
              </a:spcAft>
              <a:buNone/>
              <a:defRPr/>
            </a:pPr>
            <a:endParaRPr lang="pl-PL" dirty="0"/>
          </a:p>
          <a:p>
            <a:pPr marL="109728" indent="0">
              <a:buNone/>
            </a:pPr>
            <a:endParaRPr lang="pl-PL" dirty="0"/>
          </a:p>
          <a:p>
            <a:pPr marL="109728" indent="0" algn="just">
              <a:buNone/>
            </a:pPr>
            <a:r>
              <a:rPr lang="pl-PL" b="1" dirty="0">
                <a:latin typeface="Arial" panose="020B0604020202020204" pitchFamily="34" charset="0"/>
                <a:cs typeface="Arial" panose="020B0604020202020204" pitchFamily="34" charset="0"/>
              </a:rPr>
              <a:t>Dość powszechny przejaw zauważamy w czasie rekrutacji do pracy, poprzez stawianie kobietom dodatkowych pytań o sytuację rodzinną i o plany rodzinne. </a:t>
            </a:r>
          </a:p>
          <a:p>
            <a:pPr marL="109728" indent="0" algn="just">
              <a:buNone/>
            </a:pPr>
            <a:endParaRPr lang="pl-PL" b="1" dirty="0">
              <a:latin typeface="Arial" panose="020B0604020202020204" pitchFamily="34" charset="0"/>
              <a:cs typeface="Arial" panose="020B0604020202020204" pitchFamily="34" charset="0"/>
            </a:endParaRPr>
          </a:p>
          <a:p>
            <a:pPr marL="109728" indent="0" algn="just">
              <a:buNone/>
            </a:pPr>
            <a:r>
              <a:rPr lang="pl-PL" b="1" dirty="0">
                <a:latin typeface="Arial" panose="020B0604020202020204" pitchFamily="34" charset="0"/>
                <a:cs typeface="Arial" panose="020B0604020202020204" pitchFamily="34" charset="0"/>
              </a:rPr>
              <a:t>Kolejny rodzaj przejawia się stawianiem kobietom dodatkowych wymogów, nie zawsze koniecznych w danej pracy, np. dotyczących dyspozycyjności, możliwości wyjazdów czy pytań dotyczących ambicji zawodowych (w kontekście ewentualnej ciąży).</a:t>
            </a:r>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Przejawy dyskryminacji na rynku pracy</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774473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4882547"/>
          </a:xfrm>
        </p:spPr>
        <p:txBody>
          <a:bodyPr>
            <a:normAutofit/>
          </a:bodyPr>
          <a:lstStyle/>
          <a:p>
            <a:pPr marL="109728" indent="0">
              <a:buNone/>
              <a:defRPr/>
            </a:pPr>
            <a:endParaRPr lang="pl-PL" sz="1800" dirty="0">
              <a:effectLst/>
              <a:latin typeface="Arial" panose="020B0604020202020204" pitchFamily="34" charset="0"/>
              <a:ea typeface="Calibri" panose="020F0502020204030204" pitchFamily="34" charset="0"/>
              <a:cs typeface="Arial" panose="020B0604020202020204" pitchFamily="34" charset="0"/>
            </a:endParaRPr>
          </a:p>
          <a:p>
            <a:pPr marL="109728" indent="0">
              <a:buNone/>
              <a:defRPr/>
            </a:pPr>
            <a:r>
              <a:rPr lang="pl-PL" sz="2400" dirty="0">
                <a:effectLst/>
                <a:latin typeface="Arial" panose="020B0604020202020204" pitchFamily="34" charset="0"/>
                <a:ea typeface="Calibri" panose="020F0502020204030204" pitchFamily="34" charset="0"/>
                <a:cs typeface="Arial" panose="020B0604020202020204" pitchFamily="34" charset="0"/>
              </a:rPr>
              <a:t>Macierzyństwo i możliwość macierzyństwa okazują się także niekorzystne dla kobiet na rynku pracy z uwagi na dwa czynniki. W okresie rozrodczym pracodawcy mogą postrzegać kobiety jako narażone na „ryzyko” ciąży. A gdy dzieci są już obecne, pracodawcy mogą obawiać się, że ze względu na konwencjonalne normy dotyczące płci, kobiety będą prawdopodobnie bardziej odpowiadać za opiekę nad dziećmi niż mężczyźni. Może to prowadzić do częstszych nieobecności – na przykład, kiedy dzieci są chore. Analizy wykazały, że liczba nieobecności związanych z dziećmi jest wyższa w przypadku matek niż ojców i jest szczególnie wysoka, gdy dzieci są małe.</a:t>
            </a:r>
          </a:p>
          <a:p>
            <a:pPr marL="109728" indent="0" eaLnBrk="1" fontAlgn="auto" hangingPunct="1">
              <a:spcAft>
                <a:spcPts val="0"/>
              </a:spcAft>
              <a:buNone/>
              <a:defRPr/>
            </a:pPr>
            <a:endParaRPr lang="pl-PL" dirty="0"/>
          </a:p>
          <a:p>
            <a:pPr marL="109728" indent="0">
              <a:buNone/>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Przejawy dyskryminacji na rynku pracy</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60349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76350"/>
            <a:ext cx="8229600" cy="4730941"/>
          </a:xfrm>
        </p:spPr>
        <p:txBody>
          <a:bodyPr>
            <a:normAutofit lnSpcReduction="10000"/>
          </a:bodyPr>
          <a:lstStyle/>
          <a:p>
            <a:pPr marL="109728" indent="0" algn="just">
              <a:buNone/>
              <a:defRPr/>
            </a:pPr>
            <a:endParaRPr lang="pl-PL" sz="2400" dirty="0"/>
          </a:p>
          <a:p>
            <a:pPr marL="109728" indent="0" algn="just">
              <a:buNone/>
              <a:defRPr/>
            </a:pPr>
            <a:endParaRPr lang="pl-PL" sz="2400" dirty="0"/>
          </a:p>
          <a:p>
            <a:pPr marL="109728" indent="0" algn="ctr">
              <a:buNone/>
              <a:defRPr/>
            </a:pPr>
            <a:r>
              <a:rPr lang="pl-PL" sz="3200" dirty="0"/>
              <a:t>Dyskryminacja zatrudnieniowa oznacza mniejsze możliwości zatrudnienia dla dyskryminowanych grup i występuje wówczas, gdy wszystkie cechy kwalifikacyjno-zawodowe i demograficzne są porównywalne, a dyskryminowani mają większy udział w bezrobociu.</a:t>
            </a:r>
          </a:p>
          <a:p>
            <a:pPr marL="109728" indent="0" algn="just">
              <a:buNone/>
              <a:defRPr/>
            </a:pPr>
            <a:endParaRPr lang="pl-PL" sz="2400"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Dyskryminacja zatrudnieniowa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739397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     Stopa bezrobocia wg BAEL</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pic>
        <p:nvPicPr>
          <p:cNvPr id="7" name="Obraz 6">
            <a:extLst>
              <a:ext uri="{FF2B5EF4-FFF2-40B4-BE49-F238E27FC236}">
                <a16:creationId xmlns:a16="http://schemas.microsoft.com/office/drawing/2014/main" id="{D48938CC-223B-414C-9D39-020EFBBF41E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11560" y="1632934"/>
            <a:ext cx="8229600" cy="4730941"/>
          </a:xfrm>
          <a:prstGeom prst="rect">
            <a:avLst/>
          </a:prstGeom>
          <a:noFill/>
          <a:ln>
            <a:noFill/>
          </a:ln>
        </p:spPr>
      </p:pic>
    </p:spTree>
    <p:extLst>
      <p:ext uri="{BB962C8B-B14F-4D97-AF65-F5344CB8AC3E}">
        <p14:creationId xmlns:p14="http://schemas.microsoft.com/office/powerpoint/2010/main" val="3437602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     Liczba bezrobotnych</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pic>
        <p:nvPicPr>
          <p:cNvPr id="5" name="Obraz 4">
            <a:extLst>
              <a:ext uri="{FF2B5EF4-FFF2-40B4-BE49-F238E27FC236}">
                <a16:creationId xmlns:a16="http://schemas.microsoft.com/office/drawing/2014/main" id="{81F475A6-CFA6-4298-AB17-525868CC0C0C}"/>
              </a:ext>
            </a:extLst>
          </p:cNvPr>
          <p:cNvPicPr>
            <a:picLocks noChangeAspect="1"/>
          </p:cNvPicPr>
          <p:nvPr/>
        </p:nvPicPr>
        <p:blipFill>
          <a:blip r:embed="rId3"/>
          <a:stretch>
            <a:fillRect/>
          </a:stretch>
        </p:blipFill>
        <p:spPr>
          <a:xfrm>
            <a:off x="276224" y="1023937"/>
            <a:ext cx="8688263" cy="5559425"/>
          </a:xfrm>
          <a:prstGeom prst="rect">
            <a:avLst/>
          </a:prstGeom>
        </p:spPr>
      </p:pic>
    </p:spTree>
    <p:extLst>
      <p:ext uri="{BB962C8B-B14F-4D97-AF65-F5344CB8AC3E}">
        <p14:creationId xmlns:p14="http://schemas.microsoft.com/office/powerpoint/2010/main" val="1922882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1276350"/>
            <a:ext cx="8784976" cy="4730941"/>
          </a:xfrm>
        </p:spPr>
        <p:txBody>
          <a:bodyPr>
            <a:normAutofit fontScale="92500"/>
          </a:bodyPr>
          <a:lstStyle/>
          <a:p>
            <a:pPr marL="109728" indent="0" eaLnBrk="1" fontAlgn="auto" hangingPunct="1">
              <a:spcAft>
                <a:spcPts val="0"/>
              </a:spcAft>
              <a:buNone/>
              <a:defRPr/>
            </a:pPr>
            <a:r>
              <a:rPr lang="pl-PL" b="1" dirty="0">
                <a:latin typeface="Arial" panose="020B0604020202020204" pitchFamily="34" charset="0"/>
                <a:cs typeface="Arial" panose="020B0604020202020204" pitchFamily="34" charset="0"/>
              </a:rPr>
              <a:t>W końcu 2002 r. kobiety zarejestrowane w urzędach pracy stanowiły 51,2% ogółu bezrobotnych, a w końcu 2007 r. 58,2%. Po okresie wahań w latach 2008-2013, udział kobiet w ogólnej liczbie bezrobotnych wzrastał od 51,5% w końcu 2014 r. do 56,0% w końcu 2018 r. W końcu 2019 r. udział ten spadł do wielkości 55,3%.</a:t>
            </a:r>
          </a:p>
          <a:p>
            <a:pPr marL="109728" indent="0" eaLnBrk="1" fontAlgn="auto" hangingPunct="1">
              <a:spcAft>
                <a:spcPts val="0"/>
              </a:spcAft>
              <a:buNone/>
              <a:defRPr/>
            </a:pPr>
            <a:endParaRPr lang="pl-PL" b="1" dirty="0">
              <a:latin typeface="Arial" panose="020B0604020202020204" pitchFamily="34" charset="0"/>
              <a:cs typeface="Arial" panose="020B0604020202020204" pitchFamily="34" charset="0"/>
            </a:endParaRPr>
          </a:p>
          <a:p>
            <a:pPr marL="109728" indent="0" eaLnBrk="1" fontAlgn="auto" hangingPunct="1">
              <a:spcAft>
                <a:spcPts val="0"/>
              </a:spcAft>
              <a:buNone/>
              <a:defRPr/>
            </a:pPr>
            <a:r>
              <a:rPr lang="pl-PL" b="1" dirty="0">
                <a:latin typeface="Arial" panose="020B0604020202020204" pitchFamily="34" charset="0"/>
                <a:cs typeface="Arial" panose="020B0604020202020204" pitchFamily="34" charset="0"/>
              </a:rPr>
              <a:t>W końcu czerwca 2020 r. w ewidencji bezrobotnych znajdowało się 551 tys. kobiet oraz 475,5 tys. mężczyzn.</a:t>
            </a:r>
          </a:p>
          <a:p>
            <a:pPr marL="109728" indent="0" eaLnBrk="1" fontAlgn="auto" hangingPunct="1">
              <a:spcAft>
                <a:spcPts val="0"/>
              </a:spcAft>
              <a:buNone/>
              <a:defRPr/>
            </a:pPr>
            <a:r>
              <a:rPr lang="pl-PL" b="1" dirty="0">
                <a:latin typeface="Arial" panose="020B0604020202020204" pitchFamily="34" charset="0"/>
                <a:cs typeface="Arial" panose="020B0604020202020204" pitchFamily="34" charset="0"/>
              </a:rPr>
              <a:t>Odsetek kobiet w ogólnej liczbie bezrobotnych wyniósł 53,7% </a:t>
            </a:r>
          </a:p>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     Liczba bezrobotnych</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501675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76350"/>
            <a:ext cx="8229600" cy="5307012"/>
          </a:xfrm>
        </p:spPr>
        <p:txBody>
          <a:bodyPr>
            <a:normAutofit lnSpcReduction="10000"/>
          </a:bodyPr>
          <a:lstStyle/>
          <a:p>
            <a:pPr marL="624078" indent="-514350" eaLnBrk="1" fontAlgn="auto" hangingPunct="1">
              <a:spcAft>
                <a:spcPts val="0"/>
              </a:spcAft>
              <a:buFont typeface="Wingdings 3"/>
              <a:buAutoNum type="arabicPeriod"/>
              <a:defRPr/>
            </a:pPr>
            <a:endParaRPr lang="pl-PL" dirty="0">
              <a:latin typeface="Arial" panose="020B0604020202020204" pitchFamily="34" charset="0"/>
              <a:cs typeface="Arial" panose="020B0604020202020204" pitchFamily="34" charset="0"/>
            </a:endParaRPr>
          </a:p>
          <a:p>
            <a:pPr marL="109728" indent="0" algn="just">
              <a:buNone/>
              <a:defRPr/>
            </a:pPr>
            <a:r>
              <a:rPr lang="pl-PL" dirty="0">
                <a:latin typeface="Arial" panose="020B0604020202020204" pitchFamily="34" charset="0"/>
                <a:cs typeface="Arial" panose="020B0604020202020204" pitchFamily="34" charset="0"/>
              </a:rPr>
              <a:t>Większe narażenie na ryzyko utraty miejsca pracy związane jest z problemem zwolnienia nieuzasadnionego. Grupy dyskryminowane na rynku pracy, w tym kobiety, są narażone na utratę miejsca pracy w pierwszej kolejności.</a:t>
            </a:r>
          </a:p>
          <a:p>
            <a:pPr marL="109728" indent="0" algn="just">
              <a:buNone/>
              <a:defRPr/>
            </a:pPr>
            <a:r>
              <a:rPr lang="pl-PL" dirty="0">
                <a:latin typeface="Arial" panose="020B0604020202020204" pitchFamily="34" charset="0"/>
                <a:cs typeface="Arial" panose="020B0604020202020204" pitchFamily="34" charset="0"/>
              </a:rPr>
              <a:t>Kobiety napotykają jeszcze jeden problem. Jako mniej liczne w pewnych zawodach lub na pewnych stanowiskach są bardziej dostrzegane, w związku z tym muszą pracować ciężej, a ich niepowodzenia są bardziej zauważane i eksponowane. Czują wówczas większą presję na wykazywanie swoich kompetencji </a:t>
            </a:r>
          </a:p>
          <a:p>
            <a:pPr marL="365760" indent="-256032" algn="r" eaLnBrk="1" fontAlgn="auto" hangingPunct="1">
              <a:spcAft>
                <a:spcPts val="0"/>
              </a:spcAft>
              <a:buFont typeface="Wingdings 3"/>
              <a:buNone/>
              <a:defRPr/>
            </a:pPr>
            <a:endParaRPr lang="pl-PL" i="1" dirty="0">
              <a:latin typeface="Arial" panose="020B0604020202020204" pitchFamily="34" charset="0"/>
              <a:cs typeface="Arial" panose="020B0604020202020204" pitchFamily="34" charset="0"/>
            </a:endParaRPr>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Kolejne przejawy dyskryminacji</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934625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900000"/>
          </a:xfrm>
        </p:spPr>
        <p:txBody>
          <a:bodyPr>
            <a:normAutofit lnSpcReduction="10000"/>
          </a:bodyPr>
          <a:lstStyle/>
          <a:p>
            <a:pPr marL="109728" indent="0" algn="just">
              <a:buNone/>
              <a:defRPr/>
            </a:pPr>
            <a:r>
              <a:rPr lang="pl-PL" dirty="0">
                <a:latin typeface="Arial" panose="020B0604020202020204" pitchFamily="34" charset="0"/>
                <a:cs typeface="Arial" panose="020B0604020202020204" pitchFamily="34" charset="0"/>
              </a:rPr>
              <a:t>Dyskryminacja stanowiskowa występuje wówczas, gdy istnieją arbitralne ograniczenia dostępu do stanowisk kierowniczych lub decyzyjnych.</a:t>
            </a:r>
          </a:p>
          <a:p>
            <a:pPr marL="109728" indent="0" algn="just">
              <a:buNone/>
              <a:defRPr/>
            </a:pPr>
            <a:endParaRPr lang="pl-PL" dirty="0">
              <a:latin typeface="Arial" panose="020B0604020202020204" pitchFamily="34" charset="0"/>
              <a:cs typeface="Arial" panose="020B0604020202020204" pitchFamily="34" charset="0"/>
            </a:endParaRPr>
          </a:p>
          <a:p>
            <a:pPr marL="109728" indent="0" algn="just">
              <a:buNone/>
              <a:defRPr/>
            </a:pPr>
            <a:r>
              <a:rPr lang="pl-PL" dirty="0">
                <a:latin typeface="Arial" panose="020B0604020202020204" pitchFamily="34" charset="0"/>
                <a:cs typeface="Arial" panose="020B0604020202020204" pitchFamily="34" charset="0"/>
              </a:rPr>
              <a:t> Z tą dyskryminacją kobiet powiązana jest segregacja zawodowa w płaszczyźnie wertykalnej, co wyraża się znacznie niższą proporcją kobiet w stosunku do mężczyzn na stanowiskach kierowniczych lub innych decyzyjnych. Zjawisko to określa się często jako „szklany sufit”, przez który kobiety mogą tylko obserwować wyższe piętra władzy dla nich praktycznie niedostępne </a:t>
            </a:r>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Dyskryminacja stanowiskowa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225909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972008"/>
          </a:xfrm>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just">
              <a:buNone/>
              <a:defRPr/>
            </a:pPr>
            <a:r>
              <a:rPr lang="pl-PL" dirty="0"/>
              <a:t>Jak podaje GUS, przeciętne miesięczne wynagrodzenie ogółem brutto w październiku 2018 r. wyniosło 5003,78 zł. Zarobki mężczyzn były o 8,9 proc. (o 443,46 zł) wyższe od średniego wynagrodzenia, a kobiet niższe o 9,2 proc. (o 460,42 zł). Oznacza to, że </a:t>
            </a:r>
            <a:r>
              <a:rPr lang="pl-PL" b="1" dirty="0"/>
              <a:t>przeciętne wynagrodzenie mężczyzn było o 19,9 proc. (o 903,88 zł) wyższe od przeciętnego wynagrodzenia kobiet</a:t>
            </a:r>
            <a:r>
              <a:rPr lang="pl-PL" dirty="0"/>
              <a:t>. </a:t>
            </a:r>
          </a:p>
          <a:p>
            <a:pPr marL="109728" indent="0" algn="just" eaLnBrk="1" fontAlgn="auto" hangingPunct="1">
              <a:spcAft>
                <a:spcPts val="0"/>
              </a:spcAft>
              <a:buNone/>
              <a:defRPr/>
            </a:pPr>
            <a:r>
              <a:rPr lang="pl-PL" sz="1600" b="1" dirty="0"/>
              <a:t>(GUS bada wynagrodzenia co dwa lata )</a:t>
            </a:r>
          </a:p>
          <a:p>
            <a:pPr marL="109728" indent="0" algn="ctr" eaLnBrk="1" fontAlgn="auto" hangingPunct="1">
              <a:spcAft>
                <a:spcPts val="0"/>
              </a:spcAft>
              <a:buNone/>
              <a:defRPr/>
            </a:pPr>
            <a:endParaRPr lang="pl-PL" sz="1600"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Dyskryminacja płacowa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119733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900000"/>
          </a:xfrm>
        </p:spPr>
        <p:txBody>
          <a:bodyPr>
            <a:normAutofit fontScale="92500"/>
          </a:bodyPr>
          <a:lstStyle/>
          <a:p>
            <a:pPr marL="624078" indent="-514350" eaLnBrk="1" fontAlgn="auto" hangingPunct="1">
              <a:spcAft>
                <a:spcPts val="0"/>
              </a:spcAft>
              <a:buFont typeface="Wingdings 3"/>
              <a:buAutoNum type="arabicPeriod"/>
              <a:defRPr/>
            </a:pPr>
            <a:endParaRPr lang="pl-PL" dirty="0"/>
          </a:p>
          <a:p>
            <a:pPr marL="109728" indent="0" algn="just">
              <a:buNone/>
            </a:pPr>
            <a:r>
              <a:rPr lang="pl-PL" dirty="0">
                <a:latin typeface="Arial" panose="020B0604020202020204" pitchFamily="34" charset="0"/>
                <a:cs typeface="Arial" panose="020B0604020202020204" pitchFamily="34" charset="0"/>
              </a:rPr>
              <a:t>Biorąc pod uwagę przeciętne godzinowe wynagrodzenie, ogółem wyniosło ono w październiku 2018 r. 27,79 zł brutto. Patrząc na dane ze względu na płeć widać, że</a:t>
            </a:r>
            <a:r>
              <a:rPr lang="pl-PL" b="1" dirty="0">
                <a:latin typeface="Arial" panose="020B0604020202020204" pitchFamily="34" charset="0"/>
                <a:cs typeface="Arial" panose="020B0604020202020204" pitchFamily="34" charset="0"/>
              </a:rPr>
              <a:t> </a:t>
            </a:r>
            <a:r>
              <a:rPr lang="pl-PL" dirty="0">
                <a:latin typeface="Arial" panose="020B0604020202020204" pitchFamily="34" charset="0"/>
                <a:cs typeface="Arial" panose="020B0604020202020204" pitchFamily="34" charset="0"/>
              </a:rPr>
              <a:t>przeciętne zarobki mężczyzn za godzinę pracy były o 6,0 proc. (o 1,68 zł) wyższe od średniego wynagrodzenia kobiet. </a:t>
            </a:r>
          </a:p>
          <a:p>
            <a:pPr marL="109728" indent="0" algn="just">
              <a:buNone/>
            </a:pPr>
            <a:r>
              <a:rPr lang="pl-PL" dirty="0">
                <a:latin typeface="Arial" panose="020B0604020202020204" pitchFamily="34" charset="0"/>
                <a:cs typeface="Arial" panose="020B0604020202020204" pitchFamily="34" charset="0"/>
              </a:rPr>
              <a:t>Natomiast przeciętne godzinowe wynagrodzenie kobiet było niższe o 6,7 proc. (o 1,85 zł). Oznacza to, że przeciętne godzinowe wynagrodzenie brutto mężczyzn było o 13,6 proc. (o 3,53 zł) wyższe od przeciętnego godzinowego wynagrodzenia brutto kobiet. </a:t>
            </a:r>
          </a:p>
          <a:p>
            <a:pPr marL="109728" indent="0" algn="just"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Dyskryminacja płacowa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45566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624078" indent="-514350" eaLnBrk="1" fontAlgn="auto" hangingPunct="1">
              <a:spcAft>
                <a:spcPts val="0"/>
              </a:spcAft>
              <a:buFont typeface="Wingdings 3"/>
              <a:buAutoNum type="arabicPeriod"/>
              <a:defRPr/>
            </a:pPr>
            <a:endParaRPr lang="pl-PL" dirty="0"/>
          </a:p>
          <a:p>
            <a:pPr marL="109728" indent="0" algn="ctr">
              <a:buNone/>
              <a:defRPr/>
            </a:pPr>
            <a:r>
              <a:rPr lang="pl-PL" sz="3600" b="1" dirty="0"/>
              <a:t>Niesprawiedliwe, najczęściej mniej korzystne traktowanie z powodu jakiejś osobistej cechy, które nie jest uzasadnione obiektywnymi przyczynami</a:t>
            </a: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            </a:t>
            </a:r>
            <a:r>
              <a:rPr lang="pl-PL" sz="3600" dirty="0">
                <a:solidFill>
                  <a:schemeClr val="tx1"/>
                </a:solidFill>
              </a:rPr>
              <a:t>Dyskryminacja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24744"/>
            <a:ext cx="8229600" cy="5458618"/>
          </a:xfrm>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109728" indent="0" eaLnBrk="1" fontAlgn="auto" hangingPunct="1">
              <a:spcAft>
                <a:spcPts val="0"/>
              </a:spcAft>
              <a:buNone/>
              <a:defRPr/>
            </a:pPr>
            <a:endParaRPr lang="pl-PL" sz="1400" dirty="0"/>
          </a:p>
          <a:p>
            <a:pPr marL="109728" indent="0" eaLnBrk="1" fontAlgn="auto" hangingPunct="1">
              <a:spcAft>
                <a:spcPts val="0"/>
              </a:spcAft>
              <a:buNone/>
              <a:defRPr/>
            </a:pPr>
            <a:endParaRPr lang="pl-PL" sz="1400" dirty="0"/>
          </a:p>
          <a:p>
            <a:pPr marL="109728" indent="0" eaLnBrk="1" fontAlgn="auto" hangingPunct="1">
              <a:spcAft>
                <a:spcPts val="0"/>
              </a:spcAft>
              <a:buNone/>
              <a:defRPr/>
            </a:pPr>
            <a:r>
              <a:rPr lang="pl-PL" sz="1400" dirty="0"/>
              <a:t>Źródło - GUS</a:t>
            </a:r>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Dyskryminacja płacowa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pic>
        <p:nvPicPr>
          <p:cNvPr id="9" name="Obraz 8">
            <a:extLst>
              <a:ext uri="{FF2B5EF4-FFF2-40B4-BE49-F238E27FC236}">
                <a16:creationId xmlns:a16="http://schemas.microsoft.com/office/drawing/2014/main" id="{C0A0B26A-768A-48BC-A64B-C7927C6D13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76350"/>
            <a:ext cx="8363271" cy="4960962"/>
          </a:xfrm>
          <a:prstGeom prst="rect">
            <a:avLst/>
          </a:prstGeom>
          <a:noFill/>
          <a:ln>
            <a:noFill/>
          </a:ln>
        </p:spPr>
      </p:pic>
    </p:spTree>
    <p:extLst>
      <p:ext uri="{BB962C8B-B14F-4D97-AF65-F5344CB8AC3E}">
        <p14:creationId xmlns:p14="http://schemas.microsoft.com/office/powerpoint/2010/main" val="627567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95536" y="1481328"/>
            <a:ext cx="8568952" cy="4525963"/>
          </a:xfrm>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ctr">
              <a:buNone/>
              <a:defRPr/>
            </a:pPr>
            <a:r>
              <a:rPr lang="pl-PL" sz="3600" b="1" dirty="0">
                <a:latin typeface="Arial" panose="020B0604020202020204" pitchFamily="34" charset="0"/>
                <a:cs typeface="Arial" panose="020B0604020202020204" pitchFamily="34" charset="0"/>
              </a:rPr>
              <a:t>Luka płacowa GPG( </a:t>
            </a:r>
            <a:r>
              <a:rPr lang="pl-PL" sz="3600" b="1" dirty="0" err="1">
                <a:latin typeface="Arial" panose="020B0604020202020204" pitchFamily="34" charset="0"/>
                <a:cs typeface="Arial" panose="020B0604020202020204" pitchFamily="34" charset="0"/>
              </a:rPr>
              <a:t>gender</a:t>
            </a:r>
            <a:r>
              <a:rPr lang="pl-PL" sz="3600" b="1" dirty="0">
                <a:latin typeface="Arial" panose="020B0604020202020204" pitchFamily="34" charset="0"/>
                <a:cs typeface="Arial" panose="020B0604020202020204" pitchFamily="34" charset="0"/>
              </a:rPr>
              <a:t> </a:t>
            </a:r>
            <a:r>
              <a:rPr lang="pl-PL" sz="3600" b="1" dirty="0" err="1">
                <a:latin typeface="Arial" panose="020B0604020202020204" pitchFamily="34" charset="0"/>
                <a:cs typeface="Arial" panose="020B0604020202020204" pitchFamily="34" charset="0"/>
              </a:rPr>
              <a:t>pay</a:t>
            </a:r>
            <a:r>
              <a:rPr lang="pl-PL" sz="3600" b="1" dirty="0">
                <a:latin typeface="Arial" panose="020B0604020202020204" pitchFamily="34" charset="0"/>
                <a:cs typeface="Arial" panose="020B0604020202020204" pitchFamily="34" charset="0"/>
              </a:rPr>
              <a:t> gap )</a:t>
            </a:r>
          </a:p>
          <a:p>
            <a:pPr marL="109728" indent="0" algn="ctr">
              <a:buNone/>
              <a:defRPr/>
            </a:pPr>
            <a:endParaRPr lang="pl-PL" sz="3600" b="1" dirty="0">
              <a:latin typeface="Arial" panose="020B0604020202020204" pitchFamily="34" charset="0"/>
              <a:cs typeface="Arial" panose="020B0604020202020204" pitchFamily="34" charset="0"/>
            </a:endParaRPr>
          </a:p>
          <a:p>
            <a:pPr marL="109728" indent="0" algn="ctr">
              <a:buNone/>
              <a:defRPr/>
            </a:pPr>
            <a:r>
              <a:rPr lang="pl-PL" sz="3600" b="1" dirty="0">
                <a:latin typeface="Arial" panose="020B0604020202020204" pitchFamily="34" charset="0"/>
                <a:cs typeface="Arial" panose="020B0604020202020204" pitchFamily="34" charset="0"/>
              </a:rPr>
              <a:t>Według GUS – 19 proc.</a:t>
            </a:r>
          </a:p>
          <a:p>
            <a:pPr marL="109728" indent="0" algn="ctr">
              <a:buNone/>
              <a:defRPr/>
            </a:pPr>
            <a:r>
              <a:rPr lang="pl-PL" sz="3600" b="1" dirty="0">
                <a:latin typeface="Arial" panose="020B0604020202020204" pitchFamily="34" charset="0"/>
                <a:cs typeface="Arial" panose="020B0604020202020204" pitchFamily="34" charset="0"/>
              </a:rPr>
              <a:t>Według Eurostatu - 7,7proc.</a:t>
            </a:r>
          </a:p>
          <a:p>
            <a:pPr marL="109728" indent="0" algn="ctr">
              <a:buNone/>
              <a:defRPr/>
            </a:pPr>
            <a:r>
              <a:rPr lang="pl-PL" sz="3600" b="1" dirty="0">
                <a:latin typeface="Arial" panose="020B0604020202020204" pitchFamily="34" charset="0"/>
                <a:cs typeface="Arial" panose="020B0604020202020204" pitchFamily="34" charset="0"/>
              </a:rPr>
              <a:t>W Europie - 16,3 proc</a:t>
            </a:r>
          </a:p>
          <a:p>
            <a:pPr marL="109728" indent="0" algn="just"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a:bodyPr>
          <a:lstStyle/>
          <a:p>
            <a:pPr eaLnBrk="1" fontAlgn="auto" hangingPunct="1">
              <a:spcAft>
                <a:spcPts val="0"/>
              </a:spcAft>
              <a:defRPr/>
            </a:pPr>
            <a:r>
              <a:rPr lang="pl-PL" sz="2800" dirty="0">
                <a:solidFill>
                  <a:schemeClr val="tx1"/>
                </a:solidFill>
              </a:rPr>
              <a:t>          Luka płacowa w Polsce</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983715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lgn="ctr" eaLnBrk="1" fontAlgn="auto" hangingPunct="1">
              <a:spcAft>
                <a:spcPts val="0"/>
              </a:spcAft>
              <a:defRPr/>
            </a:pPr>
            <a:r>
              <a:rPr lang="pl-PL" sz="2800" dirty="0">
                <a:solidFill>
                  <a:schemeClr val="tx1"/>
                </a:solidFill>
              </a:rPr>
              <a:t> </a:t>
            </a:r>
            <a:r>
              <a:rPr lang="pl-PL" sz="2800" dirty="0">
                <a:effectLst/>
                <a:latin typeface="Arial" panose="020B0604020202020204" pitchFamily="34" charset="0"/>
                <a:ea typeface="Calibri" panose="020F0502020204030204" pitchFamily="34" charset="0"/>
                <a:cs typeface="Times New Roman" panose="02020603050405020304" pitchFamily="18" charset="0"/>
              </a:rPr>
              <a:t>Różnica w wynagrodzeniach kobiet i mężczyzn w Unii Europejskiej</a:t>
            </a:r>
            <a:endParaRPr lang="pl-PL" sz="28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pic>
        <p:nvPicPr>
          <p:cNvPr id="7" name="Obraz 6">
            <a:extLst>
              <a:ext uri="{FF2B5EF4-FFF2-40B4-BE49-F238E27FC236}">
                <a16:creationId xmlns:a16="http://schemas.microsoft.com/office/drawing/2014/main" id="{071D9516-D276-4603-8304-174228D31C9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79512" y="1481328"/>
            <a:ext cx="8784976" cy="4525963"/>
          </a:xfrm>
          <a:prstGeom prst="rect">
            <a:avLst/>
          </a:prstGeom>
          <a:noFill/>
          <a:ln>
            <a:noFill/>
          </a:ln>
        </p:spPr>
      </p:pic>
    </p:spTree>
    <p:extLst>
      <p:ext uri="{BB962C8B-B14F-4D97-AF65-F5344CB8AC3E}">
        <p14:creationId xmlns:p14="http://schemas.microsoft.com/office/powerpoint/2010/main" val="2947746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109728" indent="0">
              <a:buNone/>
              <a:defRPr/>
            </a:pPr>
            <a:r>
              <a:rPr lang="pl-PL" dirty="0"/>
              <a:t>Według Eurostatu  Polska może się jawić jako oaza równości. Eurostat sugeruje, że GPG w Polsce jest relatywnie niskie (w zależności od rocznika badania, 6-7.7%). </a:t>
            </a:r>
            <a:r>
              <a:rPr lang="pl-PL" b="1" dirty="0"/>
              <a:t> Wiąże się to jednak z problemami metodologicznymi.</a:t>
            </a:r>
            <a:r>
              <a:rPr lang="pl-PL" dirty="0"/>
              <a:t>  GPG jest złożonym czynnikiem i aby go trafnie oszacować, musimy wziąć pod uwagę szereg czynników. Dobrze omawia to raport Instytutu Badań Strukturalnych , który wskazuje, że skorygowane GPG w PL jest bliższe przedziałowi 16-24% (w zależności od roku pomiaru), przy średniej 19%. </a:t>
            </a:r>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a:bodyPr>
          <a:lstStyle/>
          <a:p>
            <a:pPr eaLnBrk="1" fontAlgn="auto" hangingPunct="1">
              <a:spcAft>
                <a:spcPts val="0"/>
              </a:spcAft>
              <a:defRPr/>
            </a:pPr>
            <a:r>
              <a:rPr lang="pl-PL" sz="2800" dirty="0">
                <a:solidFill>
                  <a:schemeClr val="tx1"/>
                </a:solidFill>
              </a:rPr>
              <a:t>         Luka płacowa</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753437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92500" lnSpcReduction="20000"/>
          </a:bodyPr>
          <a:lstStyle/>
          <a:p>
            <a:pPr marL="109728" indent="0">
              <a:buNone/>
            </a:pPr>
            <a:r>
              <a:rPr lang="pl-PL" dirty="0"/>
              <a:t>Średnia różnica w wynagrodzeniach kobiet i mężczyzn w UE wynosi 16,3%</a:t>
            </a:r>
          </a:p>
          <a:p>
            <a:pPr marL="109728" indent="0">
              <a:buNone/>
            </a:pPr>
            <a:endParaRPr lang="pl-PL" dirty="0"/>
          </a:p>
          <a:p>
            <a:pPr marL="109728" indent="0">
              <a:buNone/>
            </a:pPr>
            <a:r>
              <a:rPr lang="pl-PL" dirty="0"/>
              <a:t>Różnica w wysokości całkowitych zarobków według płci stanowi różnicę pomiędzy średnimi rocznymi zarobkami kobiet i mężczyzn. Przy jej wyliczaniu brane są pod uwagę trzy rodzaje nierówności, z jakimi borykają się kobiety:</a:t>
            </a:r>
          </a:p>
          <a:p>
            <a:pPr lvl="0"/>
            <a:r>
              <a:rPr lang="pl-PL" dirty="0"/>
              <a:t>niższe wynagrodzenie za godzinę</a:t>
            </a:r>
          </a:p>
          <a:p>
            <a:pPr lvl="0"/>
            <a:r>
              <a:rPr lang="pl-PL" dirty="0"/>
              <a:t>mniejsza liczba godzin przepracowanych na płatnych stanowiskach</a:t>
            </a:r>
          </a:p>
          <a:p>
            <a:pPr lvl="0"/>
            <a:r>
              <a:rPr lang="pl-PL" dirty="0"/>
              <a:t>niższa stopa zatrudnienia (na przykład po powrocie na rynek pracy po przerwie na wychowanie dziecka lub opiekę nad członkiem rodziny).</a:t>
            </a:r>
          </a:p>
          <a:p>
            <a:pPr marL="109728" indent="0" algn="just"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116632"/>
            <a:ext cx="6995120" cy="864096"/>
          </a:xfrm>
        </p:spPr>
        <p:txBody>
          <a:bodyPr>
            <a:normAutofit fontScale="90000"/>
          </a:bodyPr>
          <a:lstStyle/>
          <a:p>
            <a:pPr algn="ctr">
              <a:defRPr/>
            </a:pPr>
            <a:r>
              <a:rPr lang="pl-PL" sz="2800" dirty="0">
                <a:solidFill>
                  <a:schemeClr val="tx1"/>
                </a:solidFill>
              </a:rPr>
              <a:t>  </a:t>
            </a:r>
            <a:br>
              <a:rPr lang="pl-PL" sz="2800" dirty="0">
                <a:solidFill>
                  <a:schemeClr val="tx1"/>
                </a:solidFill>
              </a:rPr>
            </a:br>
            <a:r>
              <a:rPr lang="pl-PL" sz="2800" dirty="0">
                <a:solidFill>
                  <a:schemeClr val="tx1"/>
                </a:solidFill>
              </a:rPr>
              <a:t> </a:t>
            </a:r>
            <a:r>
              <a:rPr lang="pl-PL" sz="2700" dirty="0">
                <a:effectLst/>
                <a:latin typeface="Arial" panose="020B0604020202020204" pitchFamily="34" charset="0"/>
                <a:ea typeface="Calibri" panose="020F0502020204030204" pitchFamily="34" charset="0"/>
                <a:cs typeface="Times New Roman" panose="02020603050405020304" pitchFamily="18" charset="0"/>
              </a:rPr>
              <a:t>Różnica w wynagrodzeniach kobiet i mężczyzn w Unii Europejskiej</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2800" dirty="0">
                <a:solidFill>
                  <a:schemeClr val="tx1"/>
                </a:solidFill>
              </a:rPr>
              <a:t>       </a:t>
            </a:r>
            <a:endParaRPr lang="pl-PL" sz="27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468703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just">
              <a:buNone/>
              <a:defRPr/>
            </a:pPr>
            <a:r>
              <a:rPr lang="pl-PL" dirty="0"/>
              <a:t>Stanowiska kierownicze i nadzorcze są w zdecydowanej większości piastowane przez mężczyzn. W każdym sektorze mężczyźni otrzymują awans częściej niż kobiety, w konsekwencji otrzymują też wyższe zarobki. Kulminacja tej tendencji widoczna jest na najwyższych stanowiskach. Kobiety stanowią mniej niż 6% dyrektorów generalnych.</a:t>
            </a:r>
          </a:p>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lgn="ctr">
              <a:defRPr/>
            </a:pPr>
            <a:br>
              <a:rPr lang="pl-PL" sz="1800" dirty="0">
                <a:effectLst/>
                <a:latin typeface="Arial" panose="020B0604020202020204" pitchFamily="34" charset="0"/>
                <a:ea typeface="Calibri" panose="020F0502020204030204" pitchFamily="34" charset="0"/>
                <a:cs typeface="Times New Roman" panose="02020603050405020304" pitchFamily="18" charset="0"/>
              </a:rPr>
            </a:br>
            <a:r>
              <a:rPr lang="pl-PL" sz="2200" dirty="0">
                <a:effectLst/>
                <a:latin typeface="Arial" panose="020B0604020202020204" pitchFamily="34" charset="0"/>
                <a:ea typeface="Calibri" panose="020F0502020204030204" pitchFamily="34" charset="0"/>
                <a:cs typeface="Times New Roman" panose="02020603050405020304" pitchFamily="18" charset="0"/>
              </a:rPr>
              <a:t>Wybrane czynniki wpływające na różnicę w wynagrodzeniach kobiet i mężczyzn:</a:t>
            </a:r>
            <a:br>
              <a:rPr lang="pl-PL" sz="2200" dirty="0">
                <a:effectLst/>
                <a:latin typeface="Calibri" panose="020F0502020204030204" pitchFamily="34" charset="0"/>
                <a:ea typeface="Calibri" panose="020F0502020204030204" pitchFamily="34" charset="0"/>
                <a:cs typeface="Times New Roman" panose="02020603050405020304" pitchFamily="18" charset="0"/>
              </a:rPr>
            </a:b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596808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76350"/>
            <a:ext cx="8229600" cy="5307012"/>
          </a:xfrm>
        </p:spPr>
        <p:txBody>
          <a:bodyPr>
            <a:normAutofit/>
          </a:bodyPr>
          <a:lstStyle/>
          <a:p>
            <a:pPr marL="109728" indent="0" algn="just" eaLnBrk="1" fontAlgn="auto" hangingPunct="1">
              <a:spcAft>
                <a:spcPts val="0"/>
              </a:spcAft>
              <a:buNone/>
              <a:defRPr/>
            </a:pPr>
            <a:r>
              <a:rPr lang="pl-PL" sz="2400" dirty="0">
                <a:effectLst/>
                <a:latin typeface="Arial" panose="020B0604020202020204" pitchFamily="34" charset="0"/>
                <a:ea typeface="Calibri" panose="020F0502020204030204" pitchFamily="34" charset="0"/>
              </a:rPr>
              <a:t>Kobiety są odpowiedzialne za ważne niepłatne zajęcia, takie jak prace domowe i opieka nad dziećmi lub członkami rodziny, w dużo większym stopniu niż mężczyźni. Pracujący mężczyzna poświęca średnio 9 godzin tygodniowo nieodpłatnej opiece nad dziećmi bądź bliskimi oraz czynnościom domowym, podczas gdy pracująca kobieta poświęca im 22 godzin – czyli blisko 4 godziny dziennie.</a:t>
            </a:r>
          </a:p>
          <a:p>
            <a:pPr marL="109728" indent="0" algn="just">
              <a:buNone/>
              <a:defRPr/>
            </a:pPr>
            <a:r>
              <a:rPr lang="pl-PL" sz="2400" dirty="0">
                <a:effectLst/>
                <a:latin typeface="Arial" panose="020B0604020202020204" pitchFamily="34" charset="0"/>
                <a:ea typeface="Calibri" panose="020F0502020204030204" pitchFamily="34" charset="0"/>
                <a:cs typeface="Times New Roman" panose="02020603050405020304" pitchFamily="18" charset="0"/>
              </a:rPr>
              <a:t>Jest to widoczne na rynku pracy, gdyż więcej niż 1 na 3 kobiety ogranicza wymiar czasowy płatnej pracy i rezygnuje z pracy na pełen etat, podczas gdy jedynie 1 na 10 mężczyzn czyni to samo.</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just" eaLnBrk="1" fontAlgn="auto" hangingPunct="1">
              <a:spcAft>
                <a:spcPts val="0"/>
              </a:spcAft>
              <a:buNone/>
              <a:defRPr/>
            </a:pPr>
            <a:endParaRPr lang="pl-PL" sz="2800"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lgn="ctr">
              <a:defRPr/>
            </a:pPr>
            <a:br>
              <a:rPr lang="pl-PL" sz="1800" dirty="0">
                <a:effectLst/>
                <a:latin typeface="Arial" panose="020B0604020202020204" pitchFamily="34" charset="0"/>
                <a:ea typeface="Calibri" panose="020F0502020204030204" pitchFamily="34" charset="0"/>
                <a:cs typeface="Times New Roman" panose="02020603050405020304" pitchFamily="18" charset="0"/>
              </a:rPr>
            </a:br>
            <a:r>
              <a:rPr lang="pl-PL" sz="2200" dirty="0">
                <a:effectLst/>
                <a:latin typeface="Arial" panose="020B0604020202020204" pitchFamily="34" charset="0"/>
                <a:ea typeface="Calibri" panose="020F0502020204030204" pitchFamily="34" charset="0"/>
                <a:cs typeface="Times New Roman" panose="02020603050405020304" pitchFamily="18" charset="0"/>
              </a:rPr>
              <a:t>Wybrane czynniki wpływające na różnicę w wynagrodzeniach kobiet i mężczyzn:</a:t>
            </a:r>
            <a:br>
              <a:rPr lang="pl-PL" sz="2200" dirty="0">
                <a:effectLst/>
                <a:latin typeface="Calibri" panose="020F0502020204030204" pitchFamily="34" charset="0"/>
                <a:ea typeface="Calibri" panose="020F0502020204030204" pitchFamily="34" charset="0"/>
                <a:cs typeface="Times New Roman" panose="02020603050405020304" pitchFamily="18" charset="0"/>
              </a:rPr>
            </a:b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398372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defRPr/>
            </a:pPr>
            <a:endParaRPr lang="pl-PL" sz="3200" dirty="0">
              <a:effectLst/>
              <a:latin typeface="Arial" panose="020B0604020202020204" pitchFamily="34" charset="0"/>
              <a:ea typeface="Calibri" panose="020F0502020204030204" pitchFamily="34" charset="0"/>
              <a:cs typeface="Times New Roman" panose="02020603050405020304" pitchFamily="18" charset="0"/>
            </a:endParaRPr>
          </a:p>
          <a:p>
            <a:pPr marL="109728" indent="0" algn="just">
              <a:buNone/>
              <a:defRPr/>
            </a:pPr>
            <a:r>
              <a:rPr lang="pl-PL" sz="3200" dirty="0">
                <a:effectLst/>
                <a:latin typeface="Arial" panose="020B0604020202020204" pitchFamily="34" charset="0"/>
                <a:ea typeface="Calibri" panose="020F0502020204030204" pitchFamily="34" charset="0"/>
                <a:cs typeface="Times New Roman" panose="02020603050405020304" pitchFamily="18" charset="0"/>
              </a:rPr>
              <a:t>Kobiety częściej niż mężczyźni mają przerwy w pracy zawodowej. Przerwy te wpływają negatywnie nie tylko na stawki godzinowe, ale również na przyszłe zarobki i na emerytury.</a:t>
            </a:r>
            <a:endParaRPr lang="pl-PL" sz="32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lgn="ctr">
              <a:defRPr/>
            </a:pPr>
            <a:br>
              <a:rPr lang="pl-PL" sz="1800" dirty="0">
                <a:effectLst/>
                <a:latin typeface="Arial" panose="020B0604020202020204" pitchFamily="34" charset="0"/>
                <a:ea typeface="Calibri" panose="020F0502020204030204" pitchFamily="34" charset="0"/>
                <a:cs typeface="Times New Roman" panose="02020603050405020304" pitchFamily="18" charset="0"/>
              </a:rPr>
            </a:br>
            <a:r>
              <a:rPr lang="pl-PL" sz="2200" dirty="0">
                <a:effectLst/>
                <a:latin typeface="Arial" panose="020B0604020202020204" pitchFamily="34" charset="0"/>
                <a:ea typeface="Calibri" panose="020F0502020204030204" pitchFamily="34" charset="0"/>
                <a:cs typeface="Times New Roman" panose="02020603050405020304" pitchFamily="18" charset="0"/>
              </a:rPr>
              <a:t>Wybrane czynniki wpływające na różnicę w wynagrodzeniach kobiet i mężczyzn:</a:t>
            </a:r>
            <a:br>
              <a:rPr lang="pl-PL" sz="2200" dirty="0">
                <a:effectLst/>
                <a:latin typeface="Calibri" panose="020F0502020204030204" pitchFamily="34" charset="0"/>
                <a:ea typeface="Calibri" panose="020F0502020204030204" pitchFamily="34" charset="0"/>
                <a:cs typeface="Times New Roman" panose="02020603050405020304" pitchFamily="18" charset="0"/>
              </a:rPr>
            </a:b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189122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defRPr/>
            </a:pPr>
            <a:r>
              <a:rPr lang="pl-PL" sz="2800" dirty="0">
                <a:effectLst/>
                <a:latin typeface="Calibri" panose="020F0502020204030204" pitchFamily="34" charset="0"/>
                <a:ea typeface="Calibri" panose="020F0502020204030204" pitchFamily="34" charset="0"/>
                <a:cs typeface="Times New Roman" panose="02020603050405020304" pitchFamily="18" charset="0"/>
              </a:rPr>
              <a:t>Kobiety w Polsce stanowią około 52 proc. ogółu ludności w wieku 15 lat i więcej. Wśród osób aktywnych zawodowo jest ich blisko 45 proc. Wśród biernych zawodowo – 62 proc. I dość smutna statystyka – od 2016 roku spada aktywność zawodowa Polek. Pracuje lub aktywnie szuka pracy zaledwie 63 proc. z nich. To jeden z najgorszych wyników w Europie. Dane statystyczne wykazują też większe bezrobocie wśród kobiet niż mężczyzn.</a:t>
            </a:r>
          </a:p>
          <a:p>
            <a:pPr marL="109728" indent="0">
              <a:buNone/>
              <a:defRPr/>
            </a:pPr>
            <a:endParaRPr lang="pl-PL" sz="3200" dirty="0">
              <a:effectLst/>
              <a:latin typeface="Arial" panose="020B0604020202020204" pitchFamily="34" charset="0"/>
              <a:ea typeface="Calibri" panose="020F0502020204030204" pitchFamily="34" charset="0"/>
              <a:cs typeface="Times New Roman" panose="02020603050405020304" pitchFamily="18" charset="0"/>
            </a:endParaRPr>
          </a:p>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lgn="ctr">
              <a:defRPr/>
            </a:pPr>
            <a:br>
              <a:rPr lang="pl-PL" sz="1800" dirty="0">
                <a:effectLst/>
                <a:latin typeface="Arial" panose="020B0604020202020204" pitchFamily="34" charset="0"/>
                <a:ea typeface="Calibri" panose="020F0502020204030204" pitchFamily="34" charset="0"/>
                <a:cs typeface="Times New Roman" panose="02020603050405020304" pitchFamily="18" charset="0"/>
              </a:rPr>
            </a:br>
            <a:r>
              <a:rPr lang="pl-PL" sz="2200" dirty="0">
                <a:effectLst/>
                <a:latin typeface="Arial" panose="020B0604020202020204" pitchFamily="34" charset="0"/>
                <a:ea typeface="Calibri" panose="020F0502020204030204" pitchFamily="34" charset="0"/>
                <a:cs typeface="Times New Roman" panose="02020603050405020304" pitchFamily="18" charset="0"/>
              </a:rPr>
              <a:t>Wybrane czynniki wpływające na różnicę w wynagrodzeniach kobiet i mężczyzn:</a:t>
            </a:r>
            <a:br>
              <a:rPr lang="pl-PL" sz="2200" dirty="0">
                <a:effectLst/>
                <a:latin typeface="Calibri" panose="020F0502020204030204" pitchFamily="34" charset="0"/>
                <a:ea typeface="Calibri" panose="020F0502020204030204" pitchFamily="34" charset="0"/>
                <a:cs typeface="Times New Roman" panose="02020603050405020304" pitchFamily="18" charset="0"/>
              </a:rPr>
            </a:b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073094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109728" indent="0" eaLnBrk="1" fontAlgn="auto" hangingPunct="1">
              <a:spcAft>
                <a:spcPts val="0"/>
              </a:spcAft>
              <a:buNone/>
              <a:defRPr/>
            </a:pPr>
            <a:endParaRPr lang="pl-PL" dirty="0"/>
          </a:p>
          <a:p>
            <a:pPr marL="109728" indent="0" algn="just">
              <a:buNone/>
              <a:defRPr/>
            </a:pPr>
            <a:r>
              <a:rPr lang="pl-PL" sz="2800" dirty="0">
                <a:effectLst/>
                <a:latin typeface="Arial" panose="020B0604020202020204" pitchFamily="34" charset="0"/>
                <a:ea typeface="Calibri" panose="020F0502020204030204" pitchFamily="34" charset="0"/>
                <a:cs typeface="Times New Roman" panose="02020603050405020304" pitchFamily="18" charset="0"/>
              </a:rPr>
              <a:t>W niektórych sektorach i w przypadku niektórych zawodów zdecydowaną większość stanowią kobiety, a w innych mężczyźni. </a:t>
            </a:r>
          </a:p>
          <a:p>
            <a:pPr marL="109728" indent="0" algn="just">
              <a:buNone/>
              <a:defRPr/>
            </a:pPr>
            <a:r>
              <a:rPr lang="pl-PL" sz="2800" dirty="0">
                <a:latin typeface="Arial" panose="020B0604020202020204" pitchFamily="34" charset="0"/>
                <a:ea typeface="Calibri" panose="020F0502020204030204" pitchFamily="34" charset="0"/>
                <a:cs typeface="Times New Roman" panose="02020603050405020304" pitchFamily="18" charset="0"/>
              </a:rPr>
              <a:t>W Polsce </a:t>
            </a:r>
            <a:r>
              <a:rPr lang="pl-PL" sz="2800" dirty="0">
                <a:effectLst/>
                <a:latin typeface="Arial" panose="020B0604020202020204" pitchFamily="34" charset="0"/>
                <a:ea typeface="Calibri" panose="020F0502020204030204" pitchFamily="34" charset="0"/>
                <a:cs typeface="Times New Roman" panose="02020603050405020304" pitchFamily="18" charset="0"/>
              </a:rPr>
              <a:t>stawki wynagrodzenia w przypadku zawodów zdominowanych przez kobiety, takich jak zawody związane z nauczaniem i sprzedażą, są niższe niż w przypadku zawodów zdominowanych przez mężczyzn, nawet jeśli wymagane jest wykształcenie i doświadczenie na tym samym poziomie.</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just"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lgn="ctr">
              <a:defRPr/>
            </a:pPr>
            <a:br>
              <a:rPr lang="pl-PL" sz="1800" dirty="0">
                <a:effectLst/>
                <a:latin typeface="Arial" panose="020B0604020202020204" pitchFamily="34" charset="0"/>
                <a:ea typeface="Calibri" panose="020F0502020204030204" pitchFamily="34" charset="0"/>
                <a:cs typeface="Times New Roman" panose="02020603050405020304" pitchFamily="18" charset="0"/>
              </a:rPr>
            </a:br>
            <a:r>
              <a:rPr lang="pl-PL" sz="2200" dirty="0">
                <a:effectLst/>
                <a:latin typeface="Arial" panose="020B0604020202020204" pitchFamily="34" charset="0"/>
                <a:ea typeface="Calibri" panose="020F0502020204030204" pitchFamily="34" charset="0"/>
                <a:cs typeface="Times New Roman" panose="02020603050405020304" pitchFamily="18" charset="0"/>
              </a:rPr>
              <a:t>Wybrane czynniki wpływające na różnicę w wynagrodzeniach kobiet i mężczyzn:</a:t>
            </a:r>
            <a:br>
              <a:rPr lang="pl-PL" sz="2200" dirty="0">
                <a:effectLst/>
                <a:latin typeface="Calibri" panose="020F0502020204030204" pitchFamily="34" charset="0"/>
                <a:ea typeface="Calibri" panose="020F0502020204030204" pitchFamily="34" charset="0"/>
                <a:cs typeface="Times New Roman" panose="02020603050405020304" pitchFamily="18" charset="0"/>
              </a:rPr>
            </a:b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635805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buNone/>
            </a:pPr>
            <a:r>
              <a:rPr lang="pl-PL" sz="2400" b="1" dirty="0">
                <a:latin typeface="Arial" panose="020B0604020202020204" pitchFamily="34" charset="0"/>
                <a:cs typeface="Arial" panose="020B0604020202020204" pitchFamily="34" charset="0"/>
              </a:rPr>
              <a:t>W polskim systemie prawnym ochronę zapewnia przede wszystkim Konstytucja Rzeczpospolitej Polskiej z dnia 2 kwietnia 1997 r. w artykule 32, który brzmi:</a:t>
            </a:r>
          </a:p>
          <a:p>
            <a:r>
              <a:rPr lang="pl-PL" sz="2400" b="1" dirty="0">
                <a:latin typeface="Arial" panose="020B0604020202020204" pitchFamily="34" charset="0"/>
                <a:cs typeface="Arial" panose="020B0604020202020204" pitchFamily="34" charset="0"/>
              </a:rPr>
              <a:t>1.Wszyscy są wobec prawa równi. Wszyscy mają prawo do równego traktowania przez władze publiczne.</a:t>
            </a:r>
          </a:p>
          <a:p>
            <a:r>
              <a:rPr lang="pl-PL" sz="2400" b="1" dirty="0">
                <a:latin typeface="Arial" panose="020B0604020202020204" pitchFamily="34" charset="0"/>
                <a:cs typeface="Arial" panose="020B0604020202020204" pitchFamily="34" charset="0"/>
              </a:rPr>
              <a:t>2.Nikt nie może być dyskryminowany w życiu politycznym, społecznym lub gospodarczym z jakiejkolwiek przyczyny</a:t>
            </a: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455862" y="274638"/>
            <a:ext cx="7364610" cy="850106"/>
          </a:xfrm>
        </p:spPr>
        <p:txBody>
          <a:bodyPr>
            <a:normAutofit/>
          </a:bodyPr>
          <a:lstStyle/>
          <a:p>
            <a:pPr eaLnBrk="1" fontAlgn="auto" hangingPunct="1">
              <a:spcAft>
                <a:spcPts val="0"/>
              </a:spcAft>
              <a:defRPr/>
            </a:pPr>
            <a:r>
              <a:rPr lang="pl-PL" sz="2400" dirty="0">
                <a:effectLst/>
                <a:latin typeface="Arial" panose="020B0604020202020204" pitchFamily="34" charset="0"/>
                <a:ea typeface="Calibri" panose="020F0502020204030204" pitchFamily="34" charset="0"/>
              </a:rPr>
              <a:t>Podstawy prawnej ochrony przed dyskryminacją </a:t>
            </a:r>
            <a:endParaRPr lang="pl-PL" sz="24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657485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b="1" dirty="0"/>
              <a:t>Jawność płac</a:t>
            </a:r>
            <a:endParaRPr lang="pl-PL" dirty="0"/>
          </a:p>
          <a:p>
            <a:r>
              <a:rPr lang="pl-PL" dirty="0"/>
              <a:t>Jeśli kobiety wiedzą, że są dyskryminowane płacowo, aktywniej walczą o swoje prawa. Dlatego siatki płac powinny być jawne i to ustawowo, a w branżach gdzie osoby mogą przejść na współpracę B2B (np. programowanie) powinien istnieć prawny obowiązek ujawniania treści umowy.</a:t>
            </a:r>
          </a:p>
          <a:p>
            <a:pPr marL="109728" indent="0">
              <a:buNone/>
              <a:defRPr/>
            </a:pPr>
            <a:r>
              <a:rPr lang="pl-PL" dirty="0"/>
              <a:t>( </a:t>
            </a:r>
            <a:r>
              <a:rPr lang="pl-PL" sz="2000" dirty="0"/>
              <a:t>B2B, czyli po angielsku: business to business, oznacza prowadzenie interesów pomiędzy minimum dwoma podmiotami gospodarczymi )</a:t>
            </a: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666720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109728" indent="0">
              <a:lnSpc>
                <a:spcPct val="107000"/>
              </a:lnSpc>
              <a:spcAft>
                <a:spcPts val="800"/>
              </a:spcAft>
              <a:buNone/>
            </a:pPr>
            <a:r>
              <a:rPr lang="pl-PL" sz="2800" b="1" dirty="0">
                <a:effectLst/>
                <a:latin typeface="Arial" panose="020B0604020202020204" pitchFamily="34" charset="0"/>
                <a:ea typeface="Times New Roman" panose="02020603050405020304" pitchFamily="18" charset="0"/>
                <a:cs typeface="Arial" panose="020B0604020202020204" pitchFamily="34" charset="0"/>
              </a:rPr>
              <a:t>Nieprzechodni </a:t>
            </a:r>
            <a:r>
              <a:rPr lang="pl-PL" sz="2800" b="1" dirty="0" err="1">
                <a:effectLst/>
                <a:latin typeface="Arial" panose="020B0604020202020204" pitchFamily="34" charset="0"/>
                <a:ea typeface="Times New Roman" panose="02020603050405020304" pitchFamily="18" charset="0"/>
                <a:cs typeface="Arial" panose="020B0604020202020204" pitchFamily="34" charset="0"/>
              </a:rPr>
              <a:t>tacierzyński</a:t>
            </a:r>
            <a:endParaRPr lang="pl-PL" sz="2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pl-PL" sz="2800" dirty="0">
                <a:effectLst/>
                <a:latin typeface="Arial" panose="020B0604020202020204" pitchFamily="34" charset="0"/>
                <a:ea typeface="Times New Roman" panose="02020603050405020304" pitchFamily="18" charset="0"/>
                <a:cs typeface="Arial" panose="020B0604020202020204" pitchFamily="34" charset="0"/>
              </a:rPr>
              <a:t>Drugie systemowe rozwiązanie, które może znacząco wpłynąć na spadek GPG to wprowadzenie nieprzechodniego urlopu </a:t>
            </a:r>
            <a:r>
              <a:rPr lang="pl-PL" sz="2800" dirty="0" err="1">
                <a:effectLst/>
                <a:latin typeface="Arial" panose="020B0604020202020204" pitchFamily="34" charset="0"/>
                <a:ea typeface="Times New Roman" panose="02020603050405020304" pitchFamily="18" charset="0"/>
                <a:cs typeface="Arial" panose="020B0604020202020204" pitchFamily="34" charset="0"/>
              </a:rPr>
              <a:t>tacierzyńskiego</a:t>
            </a:r>
            <a:r>
              <a:rPr lang="pl-PL" sz="2800" dirty="0">
                <a:effectLst/>
                <a:latin typeface="Arial" panose="020B0604020202020204" pitchFamily="34" charset="0"/>
                <a:ea typeface="Times New Roman" panose="02020603050405020304" pitchFamily="18" charset="0"/>
                <a:cs typeface="Arial" panose="020B0604020202020204" pitchFamily="34" charset="0"/>
              </a:rPr>
              <a:t>. </a:t>
            </a:r>
          </a:p>
          <a:p>
            <a:pPr>
              <a:lnSpc>
                <a:spcPct val="107000"/>
              </a:lnSpc>
              <a:spcAft>
                <a:spcPts val="800"/>
              </a:spcAft>
            </a:pPr>
            <a:r>
              <a:rPr lang="pl-PL" sz="2800" dirty="0">
                <a:effectLst/>
                <a:latin typeface="Arial" panose="020B0604020202020204" pitchFamily="34" charset="0"/>
                <a:ea typeface="Times New Roman" panose="02020603050405020304" pitchFamily="18" charset="0"/>
                <a:cs typeface="Arial" panose="020B0604020202020204" pitchFamily="34" charset="0"/>
              </a:rPr>
              <a:t> Buduje to świadomość społeczną, że dzieci to obciążenie obydwojga rodziców i niweluje uprzedzenie pt. „kobieta urodzi dziecko i zniknie na macierzyński”.</a:t>
            </a:r>
            <a:endParaRPr lang="pl-PL" sz="2800" dirty="0">
              <a:effectLst/>
              <a:latin typeface="Arial" panose="020B0604020202020204" pitchFamily="34" charset="0"/>
              <a:ea typeface="Calibri" panose="020F0502020204030204" pitchFamily="34" charset="0"/>
              <a:cs typeface="Arial" panose="020B0604020202020204" pitchFamily="34" charset="0"/>
            </a:endParaRPr>
          </a:p>
          <a:p>
            <a:pPr marL="109728" indent="0" algn="just"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18267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just">
              <a:buNone/>
              <a:defRPr/>
            </a:pPr>
            <a:r>
              <a:rPr lang="pl-PL" sz="2800" b="1" dirty="0">
                <a:effectLst/>
                <a:latin typeface="Times New Roman" panose="02020603050405020304" pitchFamily="18" charset="0"/>
                <a:ea typeface="Times New Roman" panose="02020603050405020304" pitchFamily="18" charset="0"/>
                <a:cs typeface="Times New Roman" panose="02020603050405020304" pitchFamily="18" charset="0"/>
              </a:rPr>
              <a:t>Jasne, ustalane z góry kryteria rekrutacji i awansu, strukturalizowane wywiady</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just" eaLnBrk="1" fontAlgn="auto" hangingPunct="1">
              <a:spcAft>
                <a:spcPts val="0"/>
              </a:spcAft>
              <a:buNone/>
              <a:defRPr/>
            </a:pPr>
            <a:r>
              <a:rPr lang="pl-PL" sz="2800" dirty="0">
                <a:effectLst/>
                <a:latin typeface="Times New Roman" panose="02020603050405020304" pitchFamily="18" charset="0"/>
                <a:ea typeface="Times New Roman" panose="02020603050405020304" pitchFamily="18" charset="0"/>
              </a:rPr>
              <a:t>Sztywne, precyzyjne kryteria rekrutacji czy awansu sprawiają, że trudniej reinterpretować sytuację tak, by ulec skłonnościom do uprzedzeń. </a:t>
            </a:r>
          </a:p>
          <a:p>
            <a:pPr marL="109728" indent="0" algn="just">
              <a:buNone/>
              <a:defRPr/>
            </a:pP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Przy niestrukturalizowanych i częściowo-strukturalizowanych wywiadach ludzie ulegają zbyt wielu uprzedzeniom i błędom poznawczym.</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4287660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nSpc>
                <a:spcPct val="107000"/>
              </a:lnSpc>
              <a:spcAft>
                <a:spcPts val="800"/>
              </a:spcAft>
              <a:buNone/>
            </a:pPr>
            <a:r>
              <a:rPr lang="pl-PL" sz="3200" b="1" dirty="0">
                <a:effectLst/>
                <a:latin typeface="Times New Roman" panose="02020603050405020304" pitchFamily="18" charset="0"/>
                <a:ea typeface="Times New Roman" panose="02020603050405020304" pitchFamily="18" charset="0"/>
                <a:cs typeface="Times New Roman" panose="02020603050405020304" pitchFamily="18" charset="0"/>
              </a:rPr>
              <a:t>Zaślepiona rekrutacja</a:t>
            </a:r>
            <a:endParaRPr lang="pl-PL"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l-PL" sz="3200" dirty="0">
                <a:effectLst/>
                <a:latin typeface="Times New Roman" panose="02020603050405020304" pitchFamily="18" charset="0"/>
                <a:ea typeface="Times New Roman" panose="02020603050405020304" pitchFamily="18" charset="0"/>
                <a:cs typeface="Times New Roman" panose="02020603050405020304" pitchFamily="18" charset="0"/>
              </a:rPr>
              <a:t>Tam gdzie to możliwe, rekrutacja powinna być zaślepiona pod względem płci tak długo jak to tylko możliwe. Trudno ulec uprzedzeniom, jeśli nie ma do nich podstaw.</a:t>
            </a:r>
            <a:endParaRPr lang="pl-PL" sz="32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2560128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nSpc>
                <a:spcPct val="107000"/>
              </a:lnSpc>
              <a:spcAft>
                <a:spcPts val="800"/>
              </a:spcAft>
              <a:buNone/>
            </a:pPr>
            <a:r>
              <a:rPr lang="pl-PL" sz="2400" b="1" dirty="0">
                <a:effectLst/>
                <a:latin typeface="Times New Roman" panose="02020603050405020304" pitchFamily="18" charset="0"/>
                <a:ea typeface="Times New Roman" panose="02020603050405020304" pitchFamily="18" charset="0"/>
                <a:cs typeface="Times New Roman" panose="02020603050405020304" pitchFamily="18" charset="0"/>
              </a:rPr>
              <a:t>Parytety</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Parytety są nie tylko skutecznym narzędziem redukcji dyskryminacji, ale też sprzyjają merytokracji. Co istotne, parytety nie są czymś, co wprowadzane musiałoby być na stałe. Kilka-kilkanaście lat (w zależności od obszaru) ich funkcjonowania jest wystarczające by zmienić standardy społeczne i doprowadzić do zaniku uprzedzeń. </a:t>
            </a:r>
            <a:endParaRPr lang="pl-PL" sz="2800"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410184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nSpc>
                <a:spcPct val="107000"/>
              </a:lnSpc>
              <a:spcAft>
                <a:spcPts val="800"/>
              </a:spcAft>
              <a:buNone/>
            </a:pPr>
            <a:r>
              <a:rPr lang="pl-PL" sz="2800" b="1" dirty="0">
                <a:effectLst/>
                <a:latin typeface="Times New Roman" panose="02020603050405020304" pitchFamily="18" charset="0"/>
                <a:ea typeface="Times New Roman" panose="02020603050405020304" pitchFamily="18" charset="0"/>
                <a:cs typeface="Times New Roman" panose="02020603050405020304" pitchFamily="18" charset="0"/>
              </a:rPr>
              <a:t>Edukacja</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Potrzebujemy </a:t>
            </a:r>
            <a:r>
              <a:rPr lang="pl-PL" sz="28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edukacji na temat nierówności oraz uprzedzeń poznawczych</a:t>
            </a: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 tak by ludzie mieli większą świadomość, że nie podejmują obiektywnych decyzji i potrzebują zewnętrznych narzędzi by te decyzje korygować. Działania edukacyjne to również budowanie świadomości </a:t>
            </a:r>
            <a:r>
              <a:rPr lang="pl-PL" sz="28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kobiet skutecznie funkcjonujących w stereotypowo męskich rolach,</a:t>
            </a: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 tym samym podważając te stereotypy.</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4"/>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632220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nSpc>
                <a:spcPct val="107000"/>
              </a:lnSpc>
              <a:spcAft>
                <a:spcPts val="800"/>
              </a:spcAft>
              <a:buNone/>
            </a:pPr>
            <a:r>
              <a:rPr lang="pl-PL" sz="2800" b="1" dirty="0" err="1">
                <a:effectLst/>
                <a:latin typeface="Times New Roman" panose="02020603050405020304" pitchFamily="18" charset="0"/>
                <a:ea typeface="Times New Roman" panose="02020603050405020304" pitchFamily="18" charset="0"/>
                <a:cs typeface="Times New Roman" panose="02020603050405020304" pitchFamily="18" charset="0"/>
              </a:rPr>
              <a:t>Feminatywy</a:t>
            </a:r>
            <a:r>
              <a:rPr lang="pl-PL" sz="2800" b="1" dirty="0">
                <a:effectLst/>
                <a:latin typeface="Times New Roman" panose="02020603050405020304" pitchFamily="18" charset="0"/>
                <a:ea typeface="Times New Roman" panose="02020603050405020304" pitchFamily="18" charset="0"/>
                <a:cs typeface="Times New Roman" panose="02020603050405020304" pitchFamily="18" charset="0"/>
              </a:rPr>
              <a:t> i język neutralny płciowo</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pl-PL" sz="28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Badania pokazują</a:t>
            </a: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 że dyskryminujący płciowo język ma znaczący wpływ na szanse kobiet na rynku pracy. Stosowanie </a:t>
            </a:r>
            <a:r>
              <a:rPr lang="pl-PL" sz="2800" dirty="0" err="1">
                <a:effectLst/>
                <a:latin typeface="Times New Roman" panose="02020603050405020304" pitchFamily="18" charset="0"/>
                <a:ea typeface="Times New Roman" panose="02020603050405020304" pitchFamily="18" charset="0"/>
                <a:cs typeface="Times New Roman" panose="02020603050405020304" pitchFamily="18" charset="0"/>
              </a:rPr>
              <a:t>feminiatywów</a:t>
            </a:r>
            <a:r>
              <a:rPr lang="pl-PL" sz="2800" dirty="0">
                <a:effectLst/>
                <a:latin typeface="Times New Roman" panose="02020603050405020304" pitchFamily="18" charset="0"/>
                <a:ea typeface="Times New Roman" panose="02020603050405020304" pitchFamily="18" charset="0"/>
                <a:cs typeface="Times New Roman" panose="02020603050405020304" pitchFamily="18" charset="0"/>
              </a:rPr>
              <a:t> – kobiecych form tytułów zawodowych – jest więc kolejnym czynnikiem redukującym dyskryminację.</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p>
            <a:pPr marL="365760" indent="-256032" algn="just"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3100" b="1" dirty="0">
                <a:effectLst/>
                <a:latin typeface="Arial" panose="020B0604020202020204" pitchFamily="34" charset="0"/>
                <a:ea typeface="Times New Roman" panose="02020603050405020304" pitchFamily="18" charset="0"/>
                <a:cs typeface="Arial" panose="020B0604020202020204" pitchFamily="34" charset="0"/>
              </a:rPr>
              <a:t>Co można zrobić by zredukować GPG?</a:t>
            </a:r>
            <a:br>
              <a:rPr lang="pl-PL" sz="3100" dirty="0">
                <a:effectLst/>
                <a:latin typeface="Arial" panose="020B0604020202020204" pitchFamily="34" charset="0"/>
                <a:ea typeface="Calibri" panose="020F0502020204030204" pitchFamily="34" charset="0"/>
                <a:cs typeface="Arial" panose="020B0604020202020204" pitchFamily="34" charset="0"/>
              </a:rPr>
            </a:br>
            <a:endParaRPr lang="pl-PL" sz="3100" dirty="0">
              <a:solidFill>
                <a:schemeClr val="tx1"/>
              </a:solidFill>
              <a:latin typeface="Arial" panose="020B0604020202020204" pitchFamily="34" charset="0"/>
              <a:cs typeface="Arial" panose="020B0604020202020204" pitchFamily="34" charset="0"/>
            </a:endParaRPr>
          </a:p>
        </p:txBody>
      </p:sp>
      <p:pic>
        <p:nvPicPr>
          <p:cNvPr id="4" name="Picture 4"/>
          <p:cNvPicPr>
            <a:picLocks noChangeAspect="1" noChangeArrowheads="1"/>
          </p:cNvPicPr>
          <p:nvPr/>
        </p:nvPicPr>
        <p:blipFill>
          <a:blip r:embed="rId3"/>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9748552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02034"/>
          </a:xfrm>
        </p:spPr>
        <p:txBody>
          <a:bodyPr>
            <a:normAutofit/>
          </a:bodyPr>
          <a:lstStyle/>
          <a:p>
            <a:pPr marL="109728" indent="0" algn="just">
              <a:buNone/>
              <a:defRPr/>
            </a:pPr>
            <a:r>
              <a:rPr lang="pl-PL" b="1" dirty="0">
                <a:latin typeface="Arial" panose="020B0604020202020204" pitchFamily="34" charset="0"/>
                <a:cs typeface="Arial" panose="020B0604020202020204" pitchFamily="34" charset="0"/>
              </a:rPr>
              <a:t>Dyskryminacja po opuszczeniu rynku pracy w ujęciu ekonomicznym odnosi się do różnic między płciami w systemach emerytalnych, skutkującymi zróżnicowaniem emerytur kobiet i mężczyzn.</a:t>
            </a:r>
          </a:p>
          <a:p>
            <a:pPr marL="109728" indent="0" algn="just">
              <a:buNone/>
              <a:defRPr/>
            </a:pPr>
            <a:r>
              <a:rPr lang="pl-PL" b="1" dirty="0">
                <a:latin typeface="Arial" panose="020B0604020202020204" pitchFamily="34" charset="0"/>
                <a:cs typeface="Arial" panose="020B0604020202020204" pitchFamily="34" charset="0"/>
              </a:rPr>
              <a:t>Przeciętna emerytura – 2 358 zł</a:t>
            </a:r>
          </a:p>
          <a:p>
            <a:pPr marL="109728" indent="0" algn="just">
              <a:buNone/>
              <a:defRPr/>
            </a:pPr>
            <a:r>
              <a:rPr lang="pl-PL" b="1" dirty="0">
                <a:latin typeface="Arial" panose="020B0604020202020204" pitchFamily="34" charset="0"/>
                <a:cs typeface="Arial" panose="020B0604020202020204" pitchFamily="34" charset="0"/>
              </a:rPr>
              <a:t>Przeciętna emerytura mężczyzn – 2 944 zł</a:t>
            </a:r>
          </a:p>
          <a:p>
            <a:pPr marL="109728" indent="0" algn="just">
              <a:buNone/>
              <a:defRPr/>
            </a:pPr>
            <a:r>
              <a:rPr lang="pl-PL" b="1" dirty="0">
                <a:latin typeface="Arial" panose="020B0604020202020204" pitchFamily="34" charset="0"/>
                <a:cs typeface="Arial" panose="020B0604020202020204" pitchFamily="34" charset="0"/>
              </a:rPr>
              <a:t>Przeciętna emerytura kobiet – 1 972 zł</a:t>
            </a:r>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Przejawy dyskryminacji na rynku pracy</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6336293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02034"/>
          </a:xfrm>
        </p:spPr>
        <p:txBody>
          <a:bodyPr>
            <a:normAutofit/>
          </a:bodyPr>
          <a:lstStyle/>
          <a:p>
            <a:pPr marL="365760" indent="-256032" algn="just" eaLnBrk="1" fontAlgn="auto" hangingPunct="1">
              <a:spcAft>
                <a:spcPts val="0"/>
              </a:spcAft>
              <a:buFont typeface="Wingdings 3"/>
              <a:buNone/>
              <a:defRPr/>
            </a:pPr>
            <a:r>
              <a:rPr lang="pl-PL" dirty="0"/>
              <a:t>Działanie doraźne celem zlikwidowania różnicy w wysokości emerytur:</a:t>
            </a:r>
          </a:p>
          <a:p>
            <a:pPr algn="just" eaLnBrk="1" fontAlgn="auto" hangingPunct="1">
              <a:spcAft>
                <a:spcPts val="0"/>
              </a:spcAft>
              <a:buFontTx/>
              <a:buChar char="-"/>
              <a:defRPr/>
            </a:pPr>
            <a:r>
              <a:rPr lang="pl-PL" dirty="0"/>
              <a:t>Dobrym rozwiązaniem mogłoby być zwiększenie  o 25% emerytury  zmarłego małżonka.</a:t>
            </a:r>
          </a:p>
          <a:p>
            <a:pPr algn="just" eaLnBrk="1" fontAlgn="auto" hangingPunct="1">
              <a:spcAft>
                <a:spcPts val="0"/>
              </a:spcAft>
              <a:buFontTx/>
              <a:buChar char="-"/>
              <a:defRPr/>
            </a:pPr>
            <a:r>
              <a:rPr lang="pl-PL" dirty="0"/>
              <a:t>Analiza rozwiązań występujących w innych krajach UE prowadzi do wniosku, że w większości z nich dopuszcza się możliwość pobierania „własnego” świadczenia ze świadczeniem o charakterze rodzinnym.</a:t>
            </a:r>
          </a:p>
        </p:txBody>
      </p:sp>
      <p:sp>
        <p:nvSpPr>
          <p:cNvPr id="3" name="Tytuł 2"/>
          <p:cNvSpPr>
            <a:spLocks noGrp="1"/>
          </p:cNvSpPr>
          <p:nvPr>
            <p:ph type="title"/>
          </p:nvPr>
        </p:nvSpPr>
        <p:spPr>
          <a:xfrm>
            <a:off x="1691680" y="274638"/>
            <a:ext cx="6995120" cy="850106"/>
          </a:xfrm>
        </p:spPr>
        <p:txBody>
          <a:bodyPr>
            <a:normAutofit/>
          </a:bodyPr>
          <a:lstStyle/>
          <a:p>
            <a:pPr eaLnBrk="1" fontAlgn="auto" hangingPunct="1">
              <a:spcAft>
                <a:spcPts val="0"/>
              </a:spcAft>
              <a:defRPr/>
            </a:pPr>
            <a:r>
              <a:rPr lang="pl-PL" sz="2800" dirty="0">
                <a:solidFill>
                  <a:schemeClr val="tx1"/>
                </a:solidFill>
              </a:rPr>
              <a:t>Przejawy dyskryminacji na rynku pracy</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750392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79512" y="1481328"/>
            <a:ext cx="8640960" cy="5102034"/>
          </a:xfrm>
        </p:spPr>
        <p:txBody>
          <a:bodyPr>
            <a:normAutofit/>
          </a:bodyPr>
          <a:lstStyle/>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Emerytura rolnicza – 1 242,30 zł</a:t>
            </a:r>
          </a:p>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Emerytura z Funduszu Ubezpieczeń Społecznych – 2 257,60 zł</a:t>
            </a:r>
          </a:p>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Emerytura pomostowa – 2 696,57 zł </a:t>
            </a:r>
          </a:p>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Emerytura policyjna – 3 517,80 zł</a:t>
            </a:r>
          </a:p>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Emerytura wojskowa – 3 621,10 zł</a:t>
            </a:r>
          </a:p>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Uposażenie spoczynkowe sędziów – 9 920,00 zł</a:t>
            </a:r>
          </a:p>
          <a:p>
            <a:pPr>
              <a:lnSpc>
                <a:spcPct val="107000"/>
              </a:lnSpc>
              <a:spcAft>
                <a:spcPts val="800"/>
              </a:spcAft>
            </a:pPr>
            <a:r>
              <a:rPr lang="pl-PL" sz="2400" b="1" dirty="0">
                <a:effectLst/>
                <a:latin typeface="Calibri" panose="020F0502020204030204" pitchFamily="34" charset="0"/>
                <a:ea typeface="Calibri" panose="020F0502020204030204" pitchFamily="34" charset="0"/>
                <a:cs typeface="Times New Roman" panose="02020603050405020304" pitchFamily="18" charset="0"/>
              </a:rPr>
              <a:t>Uposażenie spoczynkowe prokuratorów – 10 125,00 zł</a:t>
            </a:r>
          </a:p>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fontScale="90000"/>
          </a:bodyPr>
          <a:lstStyle/>
          <a:p>
            <a:pPr>
              <a:defRPr/>
            </a:pPr>
            <a:r>
              <a:rPr lang="pl-PL" sz="2800" dirty="0">
                <a:solidFill>
                  <a:schemeClr val="tx1"/>
                </a:solidFill>
              </a:rPr>
              <a:t> </a:t>
            </a:r>
            <a:br>
              <a:rPr lang="pl-PL" sz="2800" dirty="0">
                <a:solidFill>
                  <a:schemeClr val="tx1"/>
                </a:solidFill>
              </a:rPr>
            </a:br>
            <a:r>
              <a:rPr lang="pl-PL" sz="2700" b="1" dirty="0">
                <a:effectLst/>
                <a:latin typeface="Calibri" panose="020F0502020204030204" pitchFamily="34" charset="0"/>
                <a:ea typeface="Calibri" panose="020F0502020204030204" pitchFamily="34" charset="0"/>
                <a:cs typeface="Times New Roman" panose="02020603050405020304" pitchFamily="18" charset="0"/>
              </a:rPr>
              <a:t>Przeciętne emerytury w różnych systemach ( 2018 )</a:t>
            </a:r>
            <a:br>
              <a:rPr lang="pl-PL" sz="2700" dirty="0">
                <a:effectLst/>
                <a:latin typeface="Calibri" panose="020F0502020204030204" pitchFamily="34" charset="0"/>
                <a:ea typeface="Calibri" panose="020F0502020204030204" pitchFamily="34" charset="0"/>
                <a:cs typeface="Times New Roman" panose="02020603050405020304" pitchFamily="18" charset="0"/>
              </a:rPr>
            </a:br>
            <a:endParaRPr lang="pl-PL" sz="27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98745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109728" indent="0">
              <a:lnSpc>
                <a:spcPct val="107000"/>
              </a:lnSpc>
              <a:spcAft>
                <a:spcPts val="800"/>
              </a:spcAft>
              <a:buNone/>
            </a:pPr>
            <a:r>
              <a:rPr lang="pl-PL" sz="2400" b="1" dirty="0">
                <a:effectLst/>
                <a:latin typeface="Arial" panose="020B0604020202020204" pitchFamily="34" charset="0"/>
                <a:ea typeface="Calibri" panose="020F0502020204030204" pitchFamily="34" charset="0"/>
                <a:cs typeface="Arial" panose="020B0604020202020204" pitchFamily="34" charset="0"/>
              </a:rPr>
              <a:t>W art. 33 Konstytucji RP można natomiast odnaleźć gwarancję równości płci</a:t>
            </a:r>
          </a:p>
          <a:p>
            <a:pPr>
              <a:lnSpc>
                <a:spcPct val="107000"/>
              </a:lnSpc>
              <a:spcAft>
                <a:spcPts val="800"/>
              </a:spcAft>
            </a:pPr>
            <a:r>
              <a:rPr lang="pl-PL" sz="2400" b="1" dirty="0">
                <a:effectLst/>
                <a:latin typeface="Arial" panose="020B0604020202020204" pitchFamily="34" charset="0"/>
                <a:ea typeface="Calibri" panose="020F0502020204030204" pitchFamily="34" charset="0"/>
                <a:cs typeface="Arial" panose="020B0604020202020204" pitchFamily="34" charset="0"/>
              </a:rPr>
              <a:t>1.Kobieta i mężczyzna w Rzeczypospolitej Polskiej mają równe prawa w życiu rodzinnym, politycznym, społecznym i gospodarczym.</a:t>
            </a:r>
          </a:p>
          <a:p>
            <a:pPr>
              <a:lnSpc>
                <a:spcPct val="107000"/>
              </a:lnSpc>
              <a:spcAft>
                <a:spcPts val="800"/>
              </a:spcAft>
            </a:pPr>
            <a:r>
              <a:rPr lang="pl-PL" sz="2400" b="1" dirty="0">
                <a:effectLst/>
                <a:latin typeface="Arial" panose="020B0604020202020204" pitchFamily="34" charset="0"/>
                <a:ea typeface="Calibri" panose="020F0502020204030204" pitchFamily="34" charset="0"/>
                <a:cs typeface="Arial" panose="020B0604020202020204" pitchFamily="34" charset="0"/>
              </a:rPr>
              <a:t>2.Kobieta i mężczyzna mają w szczególności równe prawo do kształcenia, zatrudnienia i awansów, do jednakowego wynagradzania za pracę jednakowej wartości, do zabezpieczenia społecznego oraz do zajmowania stanowisk, pełnienia funkcji oraz uzyskiwania godności publicznych i odznaczeń</a:t>
            </a:r>
          </a:p>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455862" y="274638"/>
            <a:ext cx="7364610" cy="850106"/>
          </a:xfrm>
        </p:spPr>
        <p:txBody>
          <a:bodyPr>
            <a:normAutofit/>
          </a:bodyPr>
          <a:lstStyle/>
          <a:p>
            <a:pPr eaLnBrk="1" fontAlgn="auto" hangingPunct="1">
              <a:spcAft>
                <a:spcPts val="0"/>
              </a:spcAft>
              <a:defRPr/>
            </a:pPr>
            <a:r>
              <a:rPr lang="pl-PL" sz="2400" dirty="0">
                <a:effectLst/>
                <a:latin typeface="Arial" panose="020B0604020202020204" pitchFamily="34" charset="0"/>
                <a:ea typeface="Calibri" panose="020F0502020204030204" pitchFamily="34" charset="0"/>
              </a:rPr>
              <a:t>Podstawy prawnej ochrony przed dyskryminacją </a:t>
            </a:r>
            <a:endParaRPr lang="pl-PL" sz="24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3380293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r>
              <a:rPr lang="pl-PL" sz="4000" b="1" dirty="0"/>
              <a:t>Dziękuję za uwagę </a:t>
            </a: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a:bodyPr>
          <a:lstStyle/>
          <a:p>
            <a:pPr eaLnBrk="1" fontAlgn="auto" hangingPunct="1">
              <a:spcAft>
                <a:spcPts val="0"/>
              </a:spcAft>
              <a:defRPr/>
            </a:pP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882562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a:bodyPr>
          <a:lstStyle/>
          <a:p>
            <a:pPr marL="109728" indent="0">
              <a:buNone/>
              <a:defRPr/>
            </a:pPr>
            <a:r>
              <a:rPr lang="pl-PL" sz="2000" b="1" dirty="0">
                <a:effectLst/>
                <a:latin typeface="Arial" panose="020B0604020202020204" pitchFamily="34" charset="0"/>
                <a:ea typeface="Calibri" panose="020F0502020204030204" pitchFamily="34" charset="0"/>
                <a:cs typeface="Arial" panose="020B0604020202020204" pitchFamily="34" charset="0"/>
              </a:rPr>
              <a:t>Zasada równego traktowania znalazła swój wyraz również w innych artykułach Konstytucji, tj. w art. 6 (prawo równego dostępu do dóbr kultury), art. 11 (wolność tworzenia i działania partii politycznych), art. 60 (prawo dostępu do służby publicznej na jednakowych zasadach), art. 64 ust. 2 (równa ochrona prawna własności, innych praw majątkowych oraz prawa dziedziczenia), art. 68 ust. 2 (równy dostęp do świadczeń opieki zdrowotnej finansowanej ze środków publicznych), art. 70 ust. 4 (równy dostęp do wykształcenia), art. 96 ust. 2 (powszechne, równe, bezpośrednie i proporcjonalne wybory do Sejmu), art. 127 ust. 1 (Prezydent Rzeczypospolitej jest wybierany przez Naród w wyborach powszechnych, równych, bezpośrednich i w głosowaniu tajnym) i art. 169 ust. 2 (wybory do organów stanowiących są powszechne, równe, bezpośrednie i odbywają się w głosowaniu tajnym).</a:t>
            </a:r>
          </a:p>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455862" y="274638"/>
            <a:ext cx="7364610" cy="850106"/>
          </a:xfrm>
        </p:spPr>
        <p:txBody>
          <a:bodyPr>
            <a:normAutofit/>
          </a:bodyPr>
          <a:lstStyle/>
          <a:p>
            <a:pPr eaLnBrk="1" fontAlgn="auto" hangingPunct="1">
              <a:spcAft>
                <a:spcPts val="0"/>
              </a:spcAft>
              <a:defRPr/>
            </a:pPr>
            <a:r>
              <a:rPr lang="pl-PL" sz="2400" dirty="0">
                <a:effectLst/>
                <a:latin typeface="Arial" panose="020B0604020202020204" pitchFamily="34" charset="0"/>
                <a:ea typeface="Calibri" panose="020F0502020204030204" pitchFamily="34" charset="0"/>
              </a:rPr>
              <a:t>Podstawy prawnej ochrony przed dyskryminacją </a:t>
            </a:r>
            <a:endParaRPr lang="pl-PL" sz="24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867924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276350"/>
            <a:ext cx="8229600" cy="5307012"/>
          </a:xfrm>
        </p:spPr>
        <p:txBody>
          <a:bodyPr>
            <a:normAutofit/>
          </a:bodyPr>
          <a:lstStyle/>
          <a:p>
            <a:pPr marL="109728" indent="0">
              <a:buNone/>
              <a:defRPr/>
            </a:pPr>
            <a:r>
              <a:rPr lang="pl-PL" sz="2000" b="1" dirty="0">
                <a:effectLst/>
                <a:latin typeface="Arial" panose="020B0604020202020204" pitchFamily="34" charset="0"/>
                <a:ea typeface="Calibri" panose="020F0502020204030204" pitchFamily="34" charset="0"/>
                <a:cs typeface="Arial" panose="020B0604020202020204" pitchFamily="34" charset="0"/>
              </a:rPr>
              <a:t>Zakaz dyskryminacji pojawia się również w szeregu dokumentów prawnych z zakresu prawa międzynarodowego, które zostały ratyfikowane przez Polskę, a zatem stanowią część krajowego porządku prawnego i mogą być stosowane bez pośrednio przez sądy krajowe –m.in. w: </a:t>
            </a:r>
          </a:p>
          <a:p>
            <a:pPr marL="109728" indent="0">
              <a:buNone/>
              <a:defRPr/>
            </a:pPr>
            <a:r>
              <a:rPr lang="pl-PL" sz="2000" b="1" dirty="0">
                <a:effectLst/>
                <a:latin typeface="Arial" panose="020B0604020202020204" pitchFamily="34" charset="0"/>
                <a:ea typeface="Calibri" panose="020F0502020204030204" pitchFamily="34" charset="0"/>
                <a:cs typeface="Arial" panose="020B0604020202020204" pitchFamily="34" charset="0"/>
              </a:rPr>
              <a:t>Konwencji Narodów Zjednoczonych w sprawie likwidacji wszelkich form dyskryminacji kobiet, </a:t>
            </a:r>
          </a:p>
          <a:p>
            <a:pPr marL="109728" indent="0">
              <a:buNone/>
              <a:defRPr/>
            </a:pPr>
            <a:r>
              <a:rPr lang="pl-PL" sz="2000" b="1" dirty="0">
                <a:effectLst/>
                <a:latin typeface="Arial" panose="020B0604020202020204" pitchFamily="34" charset="0"/>
                <a:ea typeface="Calibri" panose="020F0502020204030204" pitchFamily="34" charset="0"/>
                <a:cs typeface="Arial" panose="020B0604020202020204" pitchFamily="34" charset="0"/>
              </a:rPr>
              <a:t>Międzynarodowej Konwencji w sprawie likwidacji wszelkich form dyskryminacji rasowej, </a:t>
            </a:r>
          </a:p>
          <a:p>
            <a:pPr marL="109728" indent="0">
              <a:buNone/>
              <a:defRPr/>
            </a:pPr>
            <a:r>
              <a:rPr lang="pl-PL" sz="2000" b="1" dirty="0">
                <a:effectLst/>
                <a:latin typeface="Arial" panose="020B0604020202020204" pitchFamily="34" charset="0"/>
                <a:ea typeface="Calibri" panose="020F0502020204030204" pitchFamily="34" charset="0"/>
                <a:cs typeface="Arial" panose="020B0604020202020204" pitchFamily="34" charset="0"/>
              </a:rPr>
              <a:t>Międzynarodowym Pakcie Praw Gospodarczych, Społecznych i Kulturalnych, </a:t>
            </a:r>
          </a:p>
          <a:p>
            <a:pPr marL="109728" indent="0">
              <a:buNone/>
              <a:defRPr/>
            </a:pPr>
            <a:r>
              <a:rPr lang="pl-PL" sz="2000" b="1" dirty="0">
                <a:effectLst/>
                <a:latin typeface="Arial" panose="020B0604020202020204" pitchFamily="34" charset="0"/>
                <a:ea typeface="Calibri" panose="020F0502020204030204" pitchFamily="34" charset="0"/>
                <a:cs typeface="Arial" panose="020B0604020202020204" pitchFamily="34" charset="0"/>
              </a:rPr>
              <a:t>Międzynarodowym Pakcie Praw Obywatelskich i Politycznych, Konwencja ONZ o prawach osób niepełnosprawnych, Europejskiej Konwencji o Ochronie Praw Człowieka i Podstawowych Wolności.</a:t>
            </a:r>
          </a:p>
          <a:p>
            <a:pPr marL="109728" indent="0" eaLnBrk="1" fontAlgn="auto" hangingPunct="1">
              <a:spcAft>
                <a:spcPts val="0"/>
              </a:spcAft>
              <a:buNone/>
              <a:defRPr/>
            </a:pPr>
            <a:endParaRPr lang="pl-PL"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455862" y="274638"/>
            <a:ext cx="7364610" cy="850106"/>
          </a:xfrm>
        </p:spPr>
        <p:txBody>
          <a:bodyPr>
            <a:normAutofit/>
          </a:bodyPr>
          <a:lstStyle/>
          <a:p>
            <a:pPr eaLnBrk="1" fontAlgn="auto" hangingPunct="1">
              <a:spcAft>
                <a:spcPts val="0"/>
              </a:spcAft>
              <a:defRPr/>
            </a:pPr>
            <a:r>
              <a:rPr lang="pl-PL" sz="2400" dirty="0">
                <a:effectLst/>
                <a:latin typeface="Arial" panose="020B0604020202020204" pitchFamily="34" charset="0"/>
                <a:ea typeface="Calibri" panose="020F0502020204030204" pitchFamily="34" charset="0"/>
              </a:rPr>
              <a:t>Podstawy prawnej ochrony przed dyskryminacją </a:t>
            </a:r>
            <a:endParaRPr lang="pl-PL" sz="24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340106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just">
              <a:buNone/>
              <a:defRPr/>
            </a:pPr>
            <a:r>
              <a:rPr lang="pl-PL" sz="2800" b="1" dirty="0">
                <a:effectLst/>
                <a:latin typeface="Arial" panose="020B0604020202020204" pitchFamily="34" charset="0"/>
                <a:ea typeface="Calibri" panose="020F0502020204030204" pitchFamily="34" charset="0"/>
                <a:cs typeface="Arial" panose="020B0604020202020204" pitchFamily="34" charset="0"/>
              </a:rPr>
              <a:t>W ustawodawstwie polskim odnajdujemy definicję dyskryminacji przede wszystkim w Kodeksie pracy oraz w ustawie z dnia 3 grudnia 2010 r. o wdrożeniu niektórych przepisów Unii Europejskiej w zakresie równego traktowania, choć nie ma nigdzie usystematyzowanych kryteriów, według których można by rozpoznać bądź nazwać dyskryminację.</a:t>
            </a:r>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455862" y="274638"/>
            <a:ext cx="7364610" cy="850106"/>
          </a:xfrm>
        </p:spPr>
        <p:txBody>
          <a:bodyPr>
            <a:normAutofit/>
          </a:bodyPr>
          <a:lstStyle/>
          <a:p>
            <a:pPr eaLnBrk="1" fontAlgn="auto" hangingPunct="1">
              <a:spcAft>
                <a:spcPts val="0"/>
              </a:spcAft>
              <a:defRPr/>
            </a:pPr>
            <a:r>
              <a:rPr lang="pl-PL" sz="2400" dirty="0">
                <a:effectLst/>
                <a:latin typeface="Arial" panose="020B0604020202020204" pitchFamily="34" charset="0"/>
                <a:ea typeface="Calibri" panose="020F0502020204030204" pitchFamily="34" charset="0"/>
              </a:rPr>
              <a:t>Podstawy prawnej ochrony przed dyskryminacją </a:t>
            </a:r>
            <a:endParaRPr lang="pl-PL" sz="24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1872908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ctr" eaLnBrk="1" fontAlgn="auto" hangingPunct="1">
              <a:spcAft>
                <a:spcPts val="0"/>
              </a:spcAft>
              <a:buNone/>
              <a:defRPr/>
            </a:pPr>
            <a:endParaRPr lang="pl-PL" sz="4000" b="1" dirty="0">
              <a:latin typeface="Arial" panose="020B0604020202020204" pitchFamily="34" charset="0"/>
              <a:cs typeface="Arial" panose="020B0604020202020204" pitchFamily="34" charset="0"/>
            </a:endParaRPr>
          </a:p>
          <a:p>
            <a:pPr marL="109728" indent="0" algn="ctr" eaLnBrk="1" fontAlgn="auto" hangingPunct="1">
              <a:spcAft>
                <a:spcPts val="0"/>
              </a:spcAft>
              <a:buNone/>
              <a:defRPr/>
            </a:pPr>
            <a:r>
              <a:rPr lang="pl-PL" sz="4000" b="1" dirty="0">
                <a:latin typeface="Arial" panose="020B0604020202020204" pitchFamily="34" charset="0"/>
                <a:cs typeface="Arial" panose="020B0604020202020204" pitchFamily="34" charset="0"/>
              </a:rPr>
              <a:t>Wybrane problemy dyskryminacji kobiet w Polsce </a:t>
            </a:r>
          </a:p>
          <a:p>
            <a:pPr marL="109728" indent="0" algn="ctr" eaLnBrk="1" fontAlgn="auto" hangingPunct="1">
              <a:spcAft>
                <a:spcPts val="0"/>
              </a:spcAft>
              <a:buNone/>
              <a:defRPr/>
            </a:pP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706090"/>
          </a:xfrm>
        </p:spPr>
        <p:txBody>
          <a:bodyPr>
            <a:normAutofit/>
          </a:bodyPr>
          <a:lstStyle/>
          <a:p>
            <a:pPr eaLnBrk="1" fontAlgn="auto" hangingPunct="1">
              <a:spcAft>
                <a:spcPts val="0"/>
              </a:spcAft>
              <a:defRPr/>
            </a:pPr>
            <a:r>
              <a:rPr lang="pl-PL" sz="2800" dirty="0">
                <a:solidFill>
                  <a:schemeClr val="tx1"/>
                </a:solidFill>
              </a:rPr>
              <a:t>          </a:t>
            </a: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63749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624078" indent="-514350" eaLnBrk="1" fontAlgn="auto" hangingPunct="1">
              <a:spcAft>
                <a:spcPts val="0"/>
              </a:spcAft>
              <a:buFont typeface="Wingdings 3"/>
              <a:buAutoNum type="arabicPeriod"/>
              <a:defRPr/>
            </a:pPr>
            <a:endParaRPr lang="pl-PL" dirty="0"/>
          </a:p>
          <a:p>
            <a:pPr marL="109728" indent="0" algn="just">
              <a:buNone/>
              <a:defRPr/>
            </a:pPr>
            <a:r>
              <a:rPr lang="pl-PL" dirty="0"/>
              <a:t>Dyskryminacja kobiet na rynku pracy, to zróżnicowanie sytuacji kobiet i mężczyzn w sferze zawodowej, wynikające z ograniczenia lub pozbawienia równych praw i szans oraz zastosowania różnych kryteriów oceny dla osób o podobnych cechach społeczno-zawodowych i demograficznych, prowadzące do bezpodstawnie gorszego położenia kobiet.</a:t>
            </a:r>
            <a:endParaRPr lang="pl-PL" b="1" dirty="0"/>
          </a:p>
          <a:p>
            <a:pPr marL="109728" indent="0" algn="ctr" eaLnBrk="1" fontAlgn="auto" hangingPunct="1">
              <a:spcAft>
                <a:spcPts val="0"/>
              </a:spcAft>
              <a:buNone/>
              <a:defRPr/>
            </a:pPr>
            <a:endParaRPr lang="pl-PL" dirty="0"/>
          </a:p>
          <a:p>
            <a:pPr marL="365760" indent="-256032" algn="r" eaLnBrk="1" fontAlgn="auto" hangingPunct="1">
              <a:spcAft>
                <a:spcPts val="0"/>
              </a:spcAft>
              <a:buFont typeface="Wingdings 3"/>
              <a:buNone/>
              <a:defRPr/>
            </a:pPr>
            <a:endParaRPr lang="pl-PL" i="1" dirty="0"/>
          </a:p>
        </p:txBody>
      </p:sp>
      <p:sp>
        <p:nvSpPr>
          <p:cNvPr id="3" name="Tytuł 2"/>
          <p:cNvSpPr>
            <a:spLocks noGrp="1"/>
          </p:cNvSpPr>
          <p:nvPr>
            <p:ph type="title"/>
          </p:nvPr>
        </p:nvSpPr>
        <p:spPr>
          <a:xfrm>
            <a:off x="1691680" y="274638"/>
            <a:ext cx="6995120" cy="850106"/>
          </a:xfrm>
        </p:spPr>
        <p:txBody>
          <a:bodyPr>
            <a:normAutofit fontScale="90000"/>
          </a:bodyPr>
          <a:lstStyle/>
          <a:p>
            <a:pPr>
              <a:defRPr/>
            </a:pPr>
            <a:r>
              <a:rPr lang="pl-PL" sz="2800" dirty="0">
                <a:effectLst/>
                <a:latin typeface="Arial" panose="020B0604020202020204" pitchFamily="34" charset="0"/>
                <a:ea typeface="Times New Roman" panose="02020603050405020304" pitchFamily="18" charset="0"/>
                <a:cs typeface="Arial" panose="020B0604020202020204" pitchFamily="34" charset="0"/>
              </a:rPr>
              <a:t>Jak definiujemy dyskryminację kobiet na rynku pracy </a:t>
            </a:r>
            <a:endParaRPr lang="pl-PL" sz="2800" dirty="0">
              <a:solidFill>
                <a:schemeClr val="tx1"/>
              </a:solidFill>
            </a:endParaRPr>
          </a:p>
        </p:txBody>
      </p:sp>
      <p:pic>
        <p:nvPicPr>
          <p:cNvPr id="4" name="Picture 4"/>
          <p:cNvPicPr>
            <a:picLocks noChangeAspect="1" noChangeArrowheads="1"/>
          </p:cNvPicPr>
          <p:nvPr/>
        </p:nvPicPr>
        <p:blipFill>
          <a:blip r:embed="rId2"/>
          <a:srcRect/>
          <a:stretch>
            <a:fillRect/>
          </a:stretch>
        </p:blipFill>
        <p:spPr bwMode="auto">
          <a:xfrm>
            <a:off x="179512" y="0"/>
            <a:ext cx="1276350" cy="1276350"/>
          </a:xfrm>
          <a:prstGeom prst="rect">
            <a:avLst/>
          </a:prstGeom>
          <a:noFill/>
          <a:ln w="9525">
            <a:noFill/>
            <a:round/>
            <a:headEnd/>
            <a:tailEnd/>
          </a:ln>
        </p:spPr>
      </p:pic>
    </p:spTree>
    <p:extLst>
      <p:ext uri="{BB962C8B-B14F-4D97-AF65-F5344CB8AC3E}">
        <p14:creationId xmlns:p14="http://schemas.microsoft.com/office/powerpoint/2010/main" val="25446899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337</TotalTime>
  <Words>2391</Words>
  <Application>Microsoft Office PowerPoint</Application>
  <PresentationFormat>Pokaz na ekranie (4:3)</PresentationFormat>
  <Paragraphs>199</Paragraphs>
  <Slides>40</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40</vt:i4>
      </vt:variant>
    </vt:vector>
  </HeadingPairs>
  <TitlesOfParts>
    <vt:vector size="48" baseType="lpstr">
      <vt:lpstr>Arial</vt:lpstr>
      <vt:lpstr>Calibri</vt:lpstr>
      <vt:lpstr>Lucida Sans Unicode</vt:lpstr>
      <vt:lpstr>Times New Roman</vt:lpstr>
      <vt:lpstr>Verdana</vt:lpstr>
      <vt:lpstr>Wingdings 2</vt:lpstr>
      <vt:lpstr>Wingdings 3</vt:lpstr>
      <vt:lpstr>Hol</vt:lpstr>
      <vt:lpstr>„ Dyskryminacja kobiet i jej przejawy”</vt:lpstr>
      <vt:lpstr>            Dyskryminacja</vt:lpstr>
      <vt:lpstr>Podstawy prawnej ochrony przed dyskryminacją </vt:lpstr>
      <vt:lpstr>Podstawy prawnej ochrony przed dyskryminacją </vt:lpstr>
      <vt:lpstr>Podstawy prawnej ochrony przed dyskryminacją </vt:lpstr>
      <vt:lpstr>Podstawy prawnej ochrony przed dyskryminacją </vt:lpstr>
      <vt:lpstr>Podstawy prawnej ochrony przed dyskryminacją </vt:lpstr>
      <vt:lpstr>          </vt:lpstr>
      <vt:lpstr>Jak definiujemy dyskryminację kobiet na rynku pracy </vt:lpstr>
      <vt:lpstr>Przejawy dyskryminacji na rynku pracy</vt:lpstr>
      <vt:lpstr>Przejawy dyskryminacji na rynku pracy</vt:lpstr>
      <vt:lpstr>Dyskryminacja zatrudnieniowa</vt:lpstr>
      <vt:lpstr>     Stopa bezrobocia wg BAEL</vt:lpstr>
      <vt:lpstr>     Liczba bezrobotnych</vt:lpstr>
      <vt:lpstr>     Liczba bezrobotnych</vt:lpstr>
      <vt:lpstr>Kolejne przejawy dyskryminacji</vt:lpstr>
      <vt:lpstr>Dyskryminacja stanowiskowa</vt:lpstr>
      <vt:lpstr>Dyskryminacja płacowa</vt:lpstr>
      <vt:lpstr>Dyskryminacja płacowa</vt:lpstr>
      <vt:lpstr>Dyskryminacja płacowa</vt:lpstr>
      <vt:lpstr>          Luka płacowa w Polsce</vt:lpstr>
      <vt:lpstr> Różnica w wynagrodzeniach kobiet i mężczyzn w Unii Europejskiej</vt:lpstr>
      <vt:lpstr>         Luka płacowa</vt:lpstr>
      <vt:lpstr>    Różnica w wynagrodzeniach kobiet i mężczyzn w Unii Europejskiej        </vt:lpstr>
      <vt:lpstr> Wybrane czynniki wpływające na różnicę w wynagrodzeniach kobiet i mężczyzn:  </vt:lpstr>
      <vt:lpstr> Wybrane czynniki wpływające na różnicę w wynagrodzeniach kobiet i mężczyzn:  </vt:lpstr>
      <vt:lpstr> Wybrane czynniki wpływające na różnicę w wynagrodzeniach kobiet i mężczyzn:  </vt:lpstr>
      <vt:lpstr> Wybrane czynniki wpływające na różnicę w wynagrodzeniach kobiet i mężczyzn:  </vt:lpstr>
      <vt:lpstr> Wybrane czynniki wpływające na różnicę w wynagrodzeniach kobiet i mężczyzn:  </vt:lpstr>
      <vt:lpstr>           Co można zrobić by zredukować GPG? </vt:lpstr>
      <vt:lpstr>           Co można zrobić by zredukować GPG? </vt:lpstr>
      <vt:lpstr>           Co można zrobić by zredukować GPG? </vt:lpstr>
      <vt:lpstr>           Co można zrobić by zredukować GPG? </vt:lpstr>
      <vt:lpstr>           Co można zrobić by zredukować GPG? </vt:lpstr>
      <vt:lpstr>           Co można zrobić by zredukować GPG? </vt:lpstr>
      <vt:lpstr>           Co można zrobić by zredukować GPG? </vt:lpstr>
      <vt:lpstr>Przejawy dyskryminacji na rynku pracy</vt:lpstr>
      <vt:lpstr>Przejawy dyskryminacji na rynku pracy</vt:lpstr>
      <vt:lpstr>  Przeciętne emerytury w różnych systemach ( 2018 ) </vt:lpstr>
      <vt:lpstr>          </vt:lpstr>
    </vt:vector>
  </TitlesOfParts>
  <Company>Fundacja Wsparcie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Emerytury kapitałowe Projekt ustawy</dc:title>
  <dc:creator>BGrzybowski</dc:creator>
  <cp:lastModifiedBy>Bogdan Grzybowski</cp:lastModifiedBy>
  <cp:revision>31</cp:revision>
  <dcterms:created xsi:type="dcterms:W3CDTF">2008-02-15T13:31:17Z</dcterms:created>
  <dcterms:modified xsi:type="dcterms:W3CDTF">2020-09-16T08:21:22Z</dcterms:modified>
</cp:coreProperties>
</file>