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65" r:id="rId2"/>
    <p:sldId id="271" r:id="rId3"/>
    <p:sldId id="272" r:id="rId4"/>
    <p:sldId id="269" r:id="rId5"/>
    <p:sldId id="274" r:id="rId6"/>
    <p:sldId id="276" r:id="rId7"/>
    <p:sldId id="277" r:id="rId8"/>
    <p:sldId id="279" r:id="rId9"/>
    <p:sldId id="295" r:id="rId10"/>
    <p:sldId id="282" r:id="rId11"/>
    <p:sldId id="283" r:id="rId12"/>
    <p:sldId id="284" r:id="rId13"/>
    <p:sldId id="288" r:id="rId14"/>
    <p:sldId id="289" r:id="rId15"/>
    <p:sldId id="290" r:id="rId16"/>
    <p:sldId id="291" r:id="rId17"/>
    <p:sldId id="292" r:id="rId18"/>
    <p:sldId id="293" r:id="rId19"/>
  </p:sldIdLst>
  <p:sldSz cx="12192000" cy="6858000"/>
  <p:notesSz cx="6761163" cy="9942513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gh\Desktop\Projekt%20Karat\Dane%20GUS_zamowion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Mężczyźni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Arkusz1!$A$2:$A$7</c:f>
              <c:strCache>
                <c:ptCount val="6"/>
                <c:pt idx="0">
                  <c:v>Gimnazjalne i niższe</c:v>
                </c:pt>
                <c:pt idx="1">
                  <c:v>Zasadnicze zawodowe</c:v>
                </c:pt>
                <c:pt idx="2">
                  <c:v>Średnie ogólnokształcące</c:v>
                </c:pt>
                <c:pt idx="3">
                  <c:v>Średnie zawodowe</c:v>
                </c:pt>
                <c:pt idx="4">
                  <c:v>Policealne </c:v>
                </c:pt>
                <c:pt idx="5">
                  <c:v>Wyższe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26.6</c:v>
                </c:pt>
                <c:pt idx="1">
                  <c:v>68</c:v>
                </c:pt>
                <c:pt idx="2">
                  <c:v>63.4</c:v>
                </c:pt>
                <c:pt idx="3">
                  <c:v>73.599999999999994</c:v>
                </c:pt>
                <c:pt idx="4">
                  <c:v>79.3</c:v>
                </c:pt>
                <c:pt idx="5">
                  <c:v>83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Kobiety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Arkusz1!$A$2:$A$7</c:f>
              <c:strCache>
                <c:ptCount val="6"/>
                <c:pt idx="0">
                  <c:v>Gimnazjalne i niższe</c:v>
                </c:pt>
                <c:pt idx="1">
                  <c:v>Zasadnicze zawodowe</c:v>
                </c:pt>
                <c:pt idx="2">
                  <c:v>Średnie ogólnokształcące</c:v>
                </c:pt>
                <c:pt idx="3">
                  <c:v>Średnie zawodowe</c:v>
                </c:pt>
                <c:pt idx="4">
                  <c:v>Policealne </c:v>
                </c:pt>
                <c:pt idx="5">
                  <c:v>Wyższe</c:v>
                </c:pt>
              </c:strCache>
            </c:strRef>
          </c:cat>
          <c:val>
            <c:numRef>
              <c:f>Arkusz1!$C$2:$C$7</c:f>
              <c:numCache>
                <c:formatCode>General</c:formatCode>
                <c:ptCount val="6"/>
                <c:pt idx="0">
                  <c:v>11</c:v>
                </c:pt>
                <c:pt idx="1">
                  <c:v>48.9</c:v>
                </c:pt>
                <c:pt idx="2">
                  <c:v>41.1</c:v>
                </c:pt>
                <c:pt idx="3">
                  <c:v>54.9</c:v>
                </c:pt>
                <c:pt idx="4">
                  <c:v>59.2</c:v>
                </c:pt>
                <c:pt idx="5">
                  <c:v>78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669325280"/>
        <c:axId val="-1669313312"/>
      </c:barChart>
      <c:catAx>
        <c:axId val="-16693252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pl-PL"/>
          </a:p>
        </c:txPr>
        <c:crossAx val="-1669313312"/>
        <c:crosses val="autoZero"/>
        <c:auto val="1"/>
        <c:lblAlgn val="ctr"/>
        <c:lblOffset val="100"/>
        <c:noMultiLvlLbl val="0"/>
      </c:catAx>
      <c:valAx>
        <c:axId val="-16693133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66932528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Wyższe</c:v>
                </c:pt>
                <c:pt idx="1">
                  <c:v>Policealne i średnie zawodowe</c:v>
                </c:pt>
                <c:pt idx="2">
                  <c:v>Średnie ogólnokształcące</c:v>
                </c:pt>
                <c:pt idx="3">
                  <c:v>Zasadnicze zawodowe</c:v>
                </c:pt>
                <c:pt idx="4">
                  <c:v>Gimnazjalne lub niższe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33</c:v>
                </c:pt>
                <c:pt idx="1">
                  <c:v>27</c:v>
                </c:pt>
                <c:pt idx="2">
                  <c:v>9</c:v>
                </c:pt>
                <c:pt idx="3">
                  <c:v>26</c:v>
                </c:pt>
                <c:pt idx="4">
                  <c:v>6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Mężczyźni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Wyższe</c:v>
                </c:pt>
                <c:pt idx="1">
                  <c:v>Policealne i średnie zawodowe</c:v>
                </c:pt>
                <c:pt idx="2">
                  <c:v>Średnie ogólnokształcące</c:v>
                </c:pt>
                <c:pt idx="3">
                  <c:v>Zasadnicze zawodowe</c:v>
                </c:pt>
                <c:pt idx="4">
                  <c:v>Gimnazjalne lub niższe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26</c:v>
                </c:pt>
                <c:pt idx="1">
                  <c:v>28</c:v>
                </c:pt>
                <c:pt idx="2">
                  <c:v>7</c:v>
                </c:pt>
                <c:pt idx="3">
                  <c:v>32</c:v>
                </c:pt>
                <c:pt idx="4">
                  <c:v>7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Kobiety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Wyższe</c:v>
                </c:pt>
                <c:pt idx="1">
                  <c:v>Policealne i średnie zawodowe</c:v>
                </c:pt>
                <c:pt idx="2">
                  <c:v>Średnie ogólnokształcące</c:v>
                </c:pt>
                <c:pt idx="3">
                  <c:v>Zasadnicze zawodowe</c:v>
                </c:pt>
                <c:pt idx="4">
                  <c:v>Gimnazjalne lub niższe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  <c:pt idx="0">
                  <c:v>42</c:v>
                </c:pt>
                <c:pt idx="1">
                  <c:v>26</c:v>
                </c:pt>
                <c:pt idx="2">
                  <c:v>10</c:v>
                </c:pt>
                <c:pt idx="3">
                  <c:v>18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669322560"/>
        <c:axId val="-1669318752"/>
      </c:barChart>
      <c:catAx>
        <c:axId val="-166932256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pl-PL"/>
          </a:p>
        </c:txPr>
        <c:crossAx val="-1669318752"/>
        <c:crosses val="autoZero"/>
        <c:auto val="1"/>
        <c:lblAlgn val="ctr"/>
        <c:lblOffset val="100"/>
        <c:noMultiLvlLbl val="0"/>
      </c:catAx>
      <c:valAx>
        <c:axId val="-16693187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669322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20321227147643"/>
          <c:y val="0.21288528798449469"/>
          <c:w val="0.20355034556666576"/>
          <c:h val="0.53686370707631659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877450980392158E-2"/>
          <c:y val="9.0048408734996602E-2"/>
          <c:w val="0.87325980392156866"/>
          <c:h val="0.874320925938206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2010</c:v>
                </c:pt>
                <c:pt idx="2">
                  <c:v>2008</c:v>
                </c:pt>
                <c:pt idx="3">
                  <c:v>2006</c:v>
                </c:pt>
              </c:numCache>
            </c:numRef>
          </c:cat>
          <c:val>
            <c:numRef>
              <c:f>Arkusz1!$B$2:$B$5</c:f>
              <c:numCache>
                <c:formatCode>General</c:formatCode>
                <c:ptCount val="4"/>
                <c:pt idx="0">
                  <c:v>83</c:v>
                </c:pt>
                <c:pt idx="1">
                  <c:v>85</c:v>
                </c:pt>
                <c:pt idx="2">
                  <c:v>81</c:v>
                </c:pt>
                <c:pt idx="3">
                  <c:v>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669324192"/>
        <c:axId val="-1669323648"/>
      </c:barChart>
      <c:catAx>
        <c:axId val="-166932419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pl-PL"/>
          </a:p>
        </c:txPr>
        <c:crossAx val="-1669323648"/>
        <c:crosses val="autoZero"/>
        <c:auto val="1"/>
        <c:lblAlgn val="ctr"/>
        <c:lblOffset val="100"/>
        <c:noMultiLvlLbl val="0"/>
      </c:catAx>
      <c:valAx>
        <c:axId val="-1669323648"/>
        <c:scaling>
          <c:orientation val="minMax"/>
          <c:max val="100"/>
          <c:min val="0"/>
        </c:scaling>
        <c:delete val="1"/>
        <c:axPos val="t"/>
        <c:title>
          <c:tx>
            <c:rich>
              <a:bodyPr/>
              <a:lstStyle/>
              <a:p>
                <a:pPr>
                  <a:defRPr/>
                </a:pPr>
                <a:r>
                  <a:rPr lang="pl-PL" sz="1200" b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-1669324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6813725490196"/>
          <c:y val="9.0048408734996602E-2"/>
          <c:w val="0.87325980392156866"/>
          <c:h val="0.874320925938206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2010</c:v>
                </c:pt>
                <c:pt idx="2">
                  <c:v>2008</c:v>
                </c:pt>
                <c:pt idx="3">
                  <c:v>2006</c:v>
                </c:pt>
              </c:numCache>
            </c:numRef>
          </c:cat>
          <c:val>
            <c:numRef>
              <c:f>Arkusz1!$B$2:$B$5</c:f>
              <c:numCache>
                <c:formatCode>General</c:formatCode>
                <c:ptCount val="4"/>
                <c:pt idx="0">
                  <c:v>69</c:v>
                </c:pt>
                <c:pt idx="1">
                  <c:v>69</c:v>
                </c:pt>
                <c:pt idx="2">
                  <c:v>67</c:v>
                </c:pt>
                <c:pt idx="3">
                  <c:v>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669326912"/>
        <c:axId val="-1669320928"/>
      </c:barChart>
      <c:catAx>
        <c:axId val="-16693269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pl-PL"/>
          </a:p>
        </c:txPr>
        <c:crossAx val="-1669320928"/>
        <c:crosses val="autoZero"/>
        <c:auto val="1"/>
        <c:lblAlgn val="ctr"/>
        <c:lblOffset val="100"/>
        <c:noMultiLvlLbl val="0"/>
      </c:catAx>
      <c:valAx>
        <c:axId val="-1669320928"/>
        <c:scaling>
          <c:orientation val="minMax"/>
          <c:max val="100"/>
          <c:min val="0"/>
        </c:scaling>
        <c:delete val="1"/>
        <c:axPos val="t"/>
        <c:title>
          <c:tx>
            <c:rich>
              <a:bodyPr/>
              <a:lstStyle/>
              <a:p>
                <a:pPr>
                  <a:defRPr/>
                </a:pPr>
                <a:r>
                  <a:rPr lang="pl-PL" sz="1200" b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-16693269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autoTitleDeleted val="0"/>
    <c:plotArea>
      <c:layout>
        <c:manualLayout>
          <c:layoutTarget val="inner"/>
          <c:xMode val="edge"/>
          <c:yMode val="edge"/>
          <c:x val="3.1410000380387236E-2"/>
          <c:y val="2.6267782461394634E-2"/>
          <c:w val="0.95047405759062731"/>
          <c:h val="0.69753096633725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'Luka płacowa wg wieku'!$D$4</c:f>
              <c:strCache>
                <c:ptCount val="1"/>
                <c:pt idx="0">
                  <c:v>Ogółem pracujący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'Luka płacowa wg wieku'!$A$5:$C$41</c:f>
              <c:strCache>
                <c:ptCount val="13"/>
                <c:pt idx="0">
                  <c:v>ogółem</c:v>
                </c:pt>
                <c:pt idx="1">
                  <c:v>14-17 </c:v>
                </c:pt>
                <c:pt idx="2">
                  <c:v>18-19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 i więcej</c:v>
                </c:pt>
              </c:strCache>
            </c:strRef>
          </c:cat>
          <c:val>
            <c:numRef>
              <c:f>'Luka płacowa wg wieku'!$D$5:$D$41</c:f>
              <c:numCache>
                <c:formatCode>General</c:formatCode>
                <c:ptCount val="13"/>
                <c:pt idx="0">
                  <c:v>83</c:v>
                </c:pt>
                <c:pt idx="1">
                  <c:v>87</c:v>
                </c:pt>
                <c:pt idx="2">
                  <c:v>87</c:v>
                </c:pt>
                <c:pt idx="3">
                  <c:v>89</c:v>
                </c:pt>
                <c:pt idx="4">
                  <c:v>88</c:v>
                </c:pt>
                <c:pt idx="5">
                  <c:v>84</c:v>
                </c:pt>
                <c:pt idx="6">
                  <c:v>79</c:v>
                </c:pt>
                <c:pt idx="7">
                  <c:v>76</c:v>
                </c:pt>
                <c:pt idx="8">
                  <c:v>80</c:v>
                </c:pt>
                <c:pt idx="9">
                  <c:v>84</c:v>
                </c:pt>
                <c:pt idx="10">
                  <c:v>88</c:v>
                </c:pt>
                <c:pt idx="11">
                  <c:v>106</c:v>
                </c:pt>
                <c:pt idx="12">
                  <c:v>88</c:v>
                </c:pt>
              </c:numCache>
            </c:numRef>
          </c:val>
        </c:ser>
        <c:ser>
          <c:idx val="1"/>
          <c:order val="1"/>
          <c:tx>
            <c:strRef>
              <c:f>'Luka płacowa wg wieku'!$E$4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'Luka płacowa wg wieku'!$A$5:$C$41</c:f>
              <c:strCache>
                <c:ptCount val="13"/>
                <c:pt idx="0">
                  <c:v>ogółem</c:v>
                </c:pt>
                <c:pt idx="1">
                  <c:v>14-17 </c:v>
                </c:pt>
                <c:pt idx="2">
                  <c:v>18-19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 i więcej</c:v>
                </c:pt>
              </c:strCache>
            </c:strRef>
          </c:cat>
          <c:val>
            <c:numRef>
              <c:f>'Luka płacowa wg wieku'!$E$5:$E$41</c:f>
            </c:numRef>
          </c:val>
        </c:ser>
        <c:ser>
          <c:idx val="2"/>
          <c:order val="2"/>
          <c:tx>
            <c:strRef>
              <c:f>'Luka płacowa wg wieku'!$F$4</c:f>
              <c:strCache>
                <c:ptCount val="1"/>
                <c:pt idx="0">
                  <c:v>Pracujący z wykształceniem zasadniczym zawodowym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'Luka płacowa wg wieku'!$A$5:$C$41</c:f>
              <c:strCache>
                <c:ptCount val="13"/>
                <c:pt idx="0">
                  <c:v>ogółem</c:v>
                </c:pt>
                <c:pt idx="1">
                  <c:v>14-17 </c:v>
                </c:pt>
                <c:pt idx="2">
                  <c:v>18-19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 i więcej</c:v>
                </c:pt>
              </c:strCache>
            </c:strRef>
          </c:cat>
          <c:val>
            <c:numRef>
              <c:f>'Luka płacowa wg wieku'!$F$5:$F$41</c:f>
              <c:numCache>
                <c:formatCode>General</c:formatCode>
                <c:ptCount val="13"/>
                <c:pt idx="0">
                  <c:v>69</c:v>
                </c:pt>
                <c:pt idx="1">
                  <c:v>60</c:v>
                </c:pt>
                <c:pt idx="2">
                  <c:v>83</c:v>
                </c:pt>
                <c:pt idx="3">
                  <c:v>79</c:v>
                </c:pt>
                <c:pt idx="4">
                  <c:v>74</c:v>
                </c:pt>
                <c:pt idx="5">
                  <c:v>71</c:v>
                </c:pt>
                <c:pt idx="6">
                  <c:v>67</c:v>
                </c:pt>
                <c:pt idx="7">
                  <c:v>63</c:v>
                </c:pt>
                <c:pt idx="8">
                  <c:v>65</c:v>
                </c:pt>
                <c:pt idx="9">
                  <c:v>70</c:v>
                </c:pt>
                <c:pt idx="10">
                  <c:v>71</c:v>
                </c:pt>
                <c:pt idx="11">
                  <c:v>76</c:v>
                </c:pt>
                <c:pt idx="12">
                  <c:v>70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669318208"/>
        <c:axId val="-1669327456"/>
      </c:barChart>
      <c:catAx>
        <c:axId val="-1669318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pl-PL"/>
          </a:p>
        </c:txPr>
        <c:crossAx val="-1669327456"/>
        <c:crosses val="autoZero"/>
        <c:auto val="1"/>
        <c:lblAlgn val="ctr"/>
        <c:lblOffset val="100"/>
        <c:noMultiLvlLbl val="0"/>
      </c:catAx>
      <c:valAx>
        <c:axId val="-16693274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pl-PL"/>
          </a:p>
        </c:txPr>
        <c:crossAx val="-16693182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2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15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30433" y="0"/>
            <a:ext cx="292915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AE215A9-F201-4781-AD42-16C887FF182A}" type="datetimeFigureOut">
              <a:rPr lang="pl-PL"/>
              <a:pPr>
                <a:defRPr/>
              </a:pPr>
              <a:t>2015-10-09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4039"/>
            <a:ext cx="292915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30433" y="9444039"/>
            <a:ext cx="292915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0EF7A80-AA18-443B-A79F-416FB27965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9021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D41B8-7850-4906-AE6F-D0E82D51BF12}" type="datetimeFigureOut">
              <a:rPr lang="pl-PL"/>
              <a:pPr>
                <a:defRPr/>
              </a:pPr>
              <a:t>2015-10-09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24667-4473-46A3-9683-BA9776D20F8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73514-A18B-4576-9061-6FBD10C3FA85}" type="datetimeFigureOut">
              <a:rPr lang="pl-PL"/>
              <a:pPr>
                <a:defRPr/>
              </a:pPr>
              <a:t>2015-10-09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C55DF-CBE9-46FE-BE27-D455501ACC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5DE2C-3CD3-4DD0-96A2-88510F7E3FBC}" type="datetimeFigureOut">
              <a:rPr lang="pl-PL"/>
              <a:pPr>
                <a:defRPr/>
              </a:pPr>
              <a:t>2015-10-09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B45E9-C0B2-48B1-BB8B-336E7C386FA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D0251-B762-4182-8061-840C818F4EBA}" type="datetimeFigureOut">
              <a:rPr lang="pl-PL"/>
              <a:pPr>
                <a:defRPr/>
              </a:pPr>
              <a:t>2015-10-09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5700A-8C79-41D4-8575-6D927A3DF5C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F8A97-1E6C-4A2E-BBC1-703D6A113ABA}" type="datetimeFigureOut">
              <a:rPr lang="pl-PL"/>
              <a:pPr>
                <a:defRPr/>
              </a:pPr>
              <a:t>2015-10-09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04568-4ADB-4600-A870-08C52880260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F0F09-247B-4BF4-850C-D63F92190CB4}" type="datetimeFigureOut">
              <a:rPr lang="pl-PL"/>
              <a:pPr>
                <a:defRPr/>
              </a:pPr>
              <a:t>2015-10-09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EAB6C-7444-4D59-97CC-7AD24C5F68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180FB-B784-4110-AF88-415E076C9B57}" type="datetimeFigureOut">
              <a:rPr lang="pl-PL"/>
              <a:pPr>
                <a:defRPr/>
              </a:pPr>
              <a:t>2015-10-09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CF695-5765-46ED-A33C-160D4D83D6E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0784F-229F-4686-875D-C9CA09B6A213}" type="datetimeFigureOut">
              <a:rPr lang="pl-PL"/>
              <a:pPr>
                <a:defRPr/>
              </a:pPr>
              <a:t>2015-10-09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D21C5-A12D-44FF-9D92-48724D2CB7B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91F6E-D13B-4C2B-9843-0B2DB9E34AEE}" type="datetimeFigureOut">
              <a:rPr lang="pl-PL"/>
              <a:pPr>
                <a:defRPr/>
              </a:pPr>
              <a:t>2015-10-09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A0B5D-C6CE-4817-B786-D76FAA81F36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FA035-C315-4EE2-A3D6-EE7949BD4F04}" type="datetimeFigureOut">
              <a:rPr lang="pl-PL"/>
              <a:pPr>
                <a:defRPr/>
              </a:pPr>
              <a:t>2015-10-09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D537-2B7B-47B7-9F25-1CAB61F0AE2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402CF-0E4A-40A0-A4EC-475C10E4DC64}" type="datetimeFigureOut">
              <a:rPr lang="pl-PL"/>
              <a:pPr>
                <a:defRPr/>
              </a:pPr>
              <a:t>2015-10-09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1F10D-973A-48A9-B447-55E10E15358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l-P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975549-55A4-4958-80CF-F5F6210D8550}" type="datetimeFigureOut">
              <a:rPr lang="pl-PL"/>
              <a:pPr>
                <a:defRPr/>
              </a:pPr>
              <a:t>2015-10-09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BC75F16-ADCA-4F9D-B89D-7BBFE004F81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56665"/>
            <a:ext cx="10515600" cy="4351338"/>
          </a:xfrm>
        </p:spPr>
        <p:txBody>
          <a:bodyPr/>
          <a:lstStyle/>
          <a:p>
            <a:pPr algn="ctr" eaLnBrk="1" hangingPunct="1">
              <a:spcBef>
                <a:spcPts val="2400"/>
              </a:spcBef>
              <a:buNone/>
              <a:defRPr/>
            </a:pPr>
            <a:endParaRPr lang="pl-PL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4400" b="1" dirty="0">
                <a:solidFill>
                  <a:srgbClr val="C00000"/>
                </a:solidFill>
              </a:rPr>
              <a:t>Rynek pracy i wynagrodzenia dla kobiet  </a:t>
            </a:r>
            <a:endParaRPr lang="pl-PL" sz="44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pl-PL" sz="4400" b="1" dirty="0">
                <a:solidFill>
                  <a:srgbClr val="C00000"/>
                </a:solidFill>
              </a:rPr>
              <a:t>z wykształceniem zasadniczym zawodowym</a:t>
            </a:r>
            <a:endParaRPr lang="pl-PL" sz="4400" dirty="0">
              <a:solidFill>
                <a:srgbClr val="C00000"/>
              </a:solidFill>
            </a:endParaRPr>
          </a:p>
          <a:p>
            <a:pPr algn="ctr" eaLnBrk="1" hangingPunct="1">
              <a:buNone/>
              <a:defRPr/>
            </a:pPr>
            <a:endParaRPr lang="pl-PL" sz="2000" b="1" spc="200" dirty="0" smtClean="0">
              <a:solidFill>
                <a:srgbClr val="C00000"/>
              </a:solidFill>
              <a:latin typeface="Verdana" pitchFamily="34" charset="0"/>
            </a:endParaRPr>
          </a:p>
          <a:p>
            <a:pPr algn="ctr" eaLnBrk="1" hangingPunct="1">
              <a:buNone/>
              <a:defRPr/>
            </a:pPr>
            <a:r>
              <a:rPr lang="pl-PL" dirty="0" smtClean="0"/>
              <a:t>Analiza </a:t>
            </a:r>
            <a:r>
              <a:rPr lang="pl-PL" dirty="0"/>
              <a:t>danych statystycznych oraz opinie kobiet badanych w 2015 r</a:t>
            </a:r>
          </a:p>
          <a:p>
            <a:pPr algn="ctr" eaLnBrk="1" hangingPunct="1">
              <a:spcBef>
                <a:spcPts val="2400"/>
              </a:spcBef>
              <a:buNone/>
              <a:defRPr/>
            </a:pPr>
            <a:r>
              <a:rPr lang="pl-PL" sz="2200" dirty="0" smtClean="0"/>
              <a:t>Kinga Lohmann</a:t>
            </a:r>
          </a:p>
          <a:p>
            <a:pPr algn="ctr" eaLnBrk="1" hangingPunct="1">
              <a:buNone/>
              <a:defRPr/>
            </a:pPr>
            <a:r>
              <a:rPr lang="pl-PL" sz="2000" dirty="0" smtClean="0"/>
              <a:t>Koalicja KARAT</a:t>
            </a:r>
          </a:p>
          <a:p>
            <a:pPr eaLnBrk="1" hangingPunct="1">
              <a:buNone/>
              <a:defRPr/>
            </a:pPr>
            <a:r>
              <a:rPr lang="pl-PL" sz="1600" dirty="0" smtClean="0"/>
              <a:t>									Opracowanie i analiza danych</a:t>
            </a:r>
          </a:p>
          <a:p>
            <a:pPr eaLnBrk="1" hangingPunct="1">
              <a:buNone/>
              <a:defRPr/>
            </a:pPr>
            <a:r>
              <a:rPr lang="pl-PL" sz="1600" dirty="0" smtClean="0"/>
              <a:t>         								          dr Ewa Lisowska</a:t>
            </a:r>
            <a:endParaRPr lang="pl-PL" sz="1600" dirty="0"/>
          </a:p>
        </p:txBody>
      </p:sp>
      <p:cxnSp>
        <p:nvCxnSpPr>
          <p:cNvPr id="5" name="Łącznik prosty 4"/>
          <p:cNvCxnSpPr/>
          <p:nvPr/>
        </p:nvCxnSpPr>
        <p:spPr>
          <a:xfrm>
            <a:off x="4368800" y="4153408"/>
            <a:ext cx="36576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263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 smtClean="0">
                <a:solidFill>
                  <a:srgbClr val="C00000"/>
                </a:solidFill>
              </a:rPr>
              <a:t>Dysproporcja między zarobkami 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kobiet i mężczyzn 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z wykształceniem zasadniczym zawodowym</a:t>
            </a:r>
            <a:endParaRPr lang="pl-PL" sz="3600" dirty="0">
              <a:solidFill>
                <a:srgbClr val="C00000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04252" y="1825625"/>
            <a:ext cx="7149548" cy="4351338"/>
          </a:xfrm>
        </p:spPr>
        <p:txBody>
          <a:bodyPr/>
          <a:lstStyle/>
          <a:p>
            <a:pPr marL="2286000" lvl="5" indent="0">
              <a:buNone/>
            </a:pPr>
            <a:endParaRPr lang="pl-PL" sz="3200" dirty="0" smtClean="0"/>
          </a:p>
          <a:p>
            <a:pPr marL="2286000" lvl="5" indent="0">
              <a:buNone/>
            </a:pPr>
            <a:r>
              <a:rPr lang="pl-PL" sz="3200" dirty="0" smtClean="0"/>
              <a:t>Dysproporcja między zarobkami w tej grupie wykształcenia jest znacznie większa niż średnia </a:t>
            </a:r>
          </a:p>
          <a:p>
            <a:pPr marL="2286000" lvl="5" indent="0">
              <a:buNone/>
            </a:pPr>
            <a:r>
              <a:rPr lang="pl-PL" sz="3200" dirty="0" smtClean="0"/>
              <a:t>i wynosi ponad 30%</a:t>
            </a:r>
            <a:endParaRPr lang="pl-PL" sz="3200" dirty="0"/>
          </a:p>
        </p:txBody>
      </p:sp>
      <p:pic>
        <p:nvPicPr>
          <p:cNvPr id="5" name="Shape 44"/>
          <p:cNvPicPr preferRelativeResize="0">
            <a:picLocks noGrp="1"/>
          </p:cNvPicPr>
          <p:nvPr>
            <p:ph sz="half" idx="1"/>
          </p:nvPr>
        </p:nvPicPr>
        <p:blipFill>
          <a:blip r:embed="rId2">
            <a:alphaModFix/>
          </a:blip>
          <a:stretch>
            <a:fillRect/>
          </a:stretch>
        </p:blipFill>
        <p:spPr>
          <a:xfrm>
            <a:off x="838200" y="1863884"/>
            <a:ext cx="5181600" cy="4274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213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50084"/>
          </a:xfrm>
        </p:spPr>
        <p:txBody>
          <a:bodyPr/>
          <a:lstStyle/>
          <a:p>
            <a:pPr algn="ctr"/>
            <a:r>
              <a:rPr lang="pl-PL" sz="3600" dirty="0" smtClean="0">
                <a:solidFill>
                  <a:srgbClr val="C00000"/>
                </a:solidFill>
              </a:rPr>
              <a:t>Relacje przeciętnych wynagrodzeń brutto 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        kobiet w stosunku do wynagrodzeń mężczyzn </a:t>
            </a: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2800" dirty="0" smtClean="0"/>
              <a:t>Ogółem pracujący                      Z wykształceniem ZZ</a:t>
            </a:r>
            <a:endParaRPr lang="pl-PL" sz="2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14296696"/>
              </p:ext>
            </p:extLst>
          </p:nvPr>
        </p:nvGraphicFramePr>
        <p:xfrm>
          <a:off x="413657" y="2245298"/>
          <a:ext cx="6041571" cy="3920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03469929"/>
              </p:ext>
            </p:extLst>
          </p:nvPr>
        </p:nvGraphicFramePr>
        <p:xfrm>
          <a:off x="6172200" y="2255198"/>
          <a:ext cx="5181600" cy="3920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8156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dirty="0" smtClean="0">
                <a:solidFill>
                  <a:srgbClr val="C00000"/>
                </a:solidFill>
              </a:rPr>
              <a:t>Wynagrodzenia brutto kobiet i mężczyzn 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z wykształceniem ZZ w 2012 r.</a:t>
            </a:r>
            <a:r>
              <a:rPr lang="pl-PL" sz="3600" dirty="0">
                <a:solidFill>
                  <a:srgbClr val="C00000"/>
                </a:solidFill>
              </a:rPr>
              <a:t/>
            </a:r>
            <a:br>
              <a:rPr lang="pl-PL" sz="3600" dirty="0">
                <a:solidFill>
                  <a:srgbClr val="C00000"/>
                </a:solidFill>
              </a:rPr>
            </a:br>
            <a:r>
              <a:rPr lang="pl-PL" b="1" dirty="0"/>
              <a:t> 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051988"/>
              </p:ext>
            </p:extLst>
          </p:nvPr>
        </p:nvGraphicFramePr>
        <p:xfrm>
          <a:off x="1074420" y="2068830"/>
          <a:ext cx="8721090" cy="38862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4520"/>
                <a:gridCol w="1478774"/>
                <a:gridCol w="2235529"/>
                <a:gridCol w="1680617"/>
                <a:gridCol w="1451650"/>
              </a:tblGrid>
              <a:tr h="8532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Kobiety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Mężczyźni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Różnica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%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319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2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Przeciętne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2145 zł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3103 zł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958 zł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31%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319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Sektor publiczny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2221 zł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3870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1649 zł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43%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690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Sektor prywatny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2120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2930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810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28%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87625" y="32908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pl-PL" altLang="pl-PL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pl-PL" alt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777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/>
              <a:t/>
            </a:r>
            <a:br>
              <a:rPr lang="pl-PL" sz="3600" b="1" dirty="0"/>
            </a:b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>
                <a:solidFill>
                  <a:srgbClr val="C00000"/>
                </a:solidFill>
              </a:rPr>
              <a:t>Relacje przeciętnych wynagrodzeń kobiet </a:t>
            </a:r>
            <a:r>
              <a:rPr lang="pl-PL" sz="3600" dirty="0" smtClean="0">
                <a:solidFill>
                  <a:srgbClr val="C00000"/>
                </a:solidFill>
              </a:rPr>
              <a:t/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b="1" dirty="0" smtClean="0">
                <a:solidFill>
                  <a:srgbClr val="C00000"/>
                </a:solidFill>
              </a:rPr>
              <a:t>w stosunku do wynagrodzeń mężczyzn wg wieku, w 2012 </a:t>
            </a:r>
            <a:r>
              <a:rPr lang="pl-PL" sz="3600" b="1" dirty="0" smtClean="0"/>
              <a:t>(%)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b="1" dirty="0"/>
              <a:t> 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340574"/>
              </p:ext>
            </p:extLst>
          </p:nvPr>
        </p:nvGraphicFramePr>
        <p:xfrm>
          <a:off x="500743" y="1923596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4362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5410" y="258353"/>
            <a:ext cx="10515600" cy="1325563"/>
          </a:xfrm>
        </p:spPr>
        <p:txBody>
          <a:bodyPr/>
          <a:lstStyle/>
          <a:p>
            <a:pPr algn="ctr"/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b="1" dirty="0" smtClean="0">
                <a:solidFill>
                  <a:srgbClr val="C00000"/>
                </a:solidFill>
              </a:rPr>
              <a:t>Wynagrodzenia godzinowe kobiet i mężczyzn </a:t>
            </a:r>
            <a:r>
              <a:rPr lang="pl-PL" sz="3200" dirty="0" smtClean="0">
                <a:solidFill>
                  <a:srgbClr val="C00000"/>
                </a:solidFill>
              </a:rPr>
              <a:t/>
            </a:r>
            <a:br>
              <a:rPr lang="pl-PL" sz="3200" dirty="0" smtClean="0">
                <a:solidFill>
                  <a:srgbClr val="C00000"/>
                </a:solidFill>
              </a:rPr>
            </a:br>
            <a:r>
              <a:rPr lang="pl-PL" sz="3200" b="1" dirty="0" smtClean="0">
                <a:solidFill>
                  <a:srgbClr val="C00000"/>
                </a:solidFill>
              </a:rPr>
              <a:t>z wykształceniem ZZ w 2012</a:t>
            </a:r>
            <a:endParaRPr lang="pl-PL" sz="3200" dirty="0">
              <a:solidFill>
                <a:srgbClr val="C0000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750976"/>
              </p:ext>
            </p:extLst>
          </p:nvPr>
        </p:nvGraphicFramePr>
        <p:xfrm>
          <a:off x="1943100" y="1805941"/>
          <a:ext cx="9109710" cy="426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7380"/>
                <a:gridCol w="1485900"/>
                <a:gridCol w="2194560"/>
                <a:gridCol w="1611630"/>
                <a:gridCol w="1920240"/>
              </a:tblGrid>
              <a:tr h="6258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Kobiety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Mężczyźni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Różnica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125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Przeciętne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11,59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16,52 zł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4,93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30%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125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Sektor publiczny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12,11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20,58 zł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8,47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41%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125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Sektor prywatny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11,42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15,61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4,19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27%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206909" y="-386258"/>
            <a:ext cx="15398910" cy="1289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26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2950" y="369332"/>
            <a:ext cx="11365230" cy="1198693"/>
          </a:xfrm>
        </p:spPr>
        <p:txBody>
          <a:bodyPr/>
          <a:lstStyle/>
          <a:p>
            <a:pPr algn="ctr"/>
            <a:r>
              <a:rPr lang="pl-PL" sz="3200" b="1" dirty="0" smtClean="0">
                <a:solidFill>
                  <a:srgbClr val="C00000"/>
                </a:solidFill>
              </a:rPr>
              <a:t/>
            </a:r>
            <a:br>
              <a:rPr lang="pl-PL" sz="3200" b="1" dirty="0" smtClean="0">
                <a:solidFill>
                  <a:srgbClr val="C00000"/>
                </a:solidFill>
              </a:rPr>
            </a:br>
            <a:r>
              <a:rPr lang="pl-PL" sz="2800" b="1" dirty="0" smtClean="0">
                <a:solidFill>
                  <a:srgbClr val="C00000"/>
                </a:solidFill>
              </a:rPr>
              <a:t>Liczba </a:t>
            </a:r>
            <a:r>
              <a:rPr lang="pl-PL" sz="2800" b="1" dirty="0">
                <a:solidFill>
                  <a:srgbClr val="C00000"/>
                </a:solidFill>
              </a:rPr>
              <a:t>pracujących oraz wynagrodzenia </a:t>
            </a:r>
            <a:r>
              <a:rPr lang="pl-PL" sz="2800" b="1" dirty="0" smtClean="0">
                <a:solidFill>
                  <a:srgbClr val="C00000"/>
                </a:solidFill>
              </a:rPr>
              <a:t/>
            </a:r>
            <a:br>
              <a:rPr lang="pl-PL" sz="2800" b="1" dirty="0" smtClean="0">
                <a:solidFill>
                  <a:srgbClr val="C00000"/>
                </a:solidFill>
              </a:rPr>
            </a:br>
            <a:r>
              <a:rPr lang="pl-PL" sz="2800" b="1" dirty="0" smtClean="0">
                <a:solidFill>
                  <a:srgbClr val="C00000"/>
                </a:solidFill>
              </a:rPr>
              <a:t>kobiet </a:t>
            </a:r>
            <a:r>
              <a:rPr lang="pl-PL" sz="2800" b="1" dirty="0">
                <a:solidFill>
                  <a:srgbClr val="C00000"/>
                </a:solidFill>
              </a:rPr>
              <a:t>i mężczyzn z </a:t>
            </a:r>
            <a:r>
              <a:rPr lang="pl-PL" sz="2800" b="1" dirty="0" err="1" smtClean="0">
                <a:solidFill>
                  <a:srgbClr val="C00000"/>
                </a:solidFill>
              </a:rPr>
              <a:t>wykszt</a:t>
            </a:r>
            <a:r>
              <a:rPr lang="pl-PL" sz="2800" b="1" dirty="0" smtClean="0">
                <a:solidFill>
                  <a:srgbClr val="C00000"/>
                </a:solidFill>
              </a:rPr>
              <a:t>. ZZ</a:t>
            </a:r>
            <a:br>
              <a:rPr lang="pl-PL" sz="2800" b="1" dirty="0" smtClean="0">
                <a:solidFill>
                  <a:srgbClr val="C00000"/>
                </a:solidFill>
              </a:rPr>
            </a:br>
            <a:r>
              <a:rPr lang="pl-PL" sz="2800" b="1" dirty="0" smtClean="0">
                <a:solidFill>
                  <a:srgbClr val="C00000"/>
                </a:solidFill>
              </a:rPr>
              <a:t> </a:t>
            </a:r>
            <a:r>
              <a:rPr lang="pl-PL" sz="2800" b="1" dirty="0">
                <a:solidFill>
                  <a:srgbClr val="C00000"/>
                </a:solidFill>
              </a:rPr>
              <a:t>w wybranych zawodach zdominowanych przez mężczyzn w 2012 r.</a:t>
            </a:r>
            <a:r>
              <a:rPr lang="pl-PL" sz="2800" dirty="0">
                <a:solidFill>
                  <a:srgbClr val="C00000"/>
                </a:solidFill>
              </a:rPr>
              <a:t/>
            </a:r>
            <a:br>
              <a:rPr lang="pl-PL" sz="2800" dirty="0">
                <a:solidFill>
                  <a:srgbClr val="C00000"/>
                </a:solidFill>
              </a:rPr>
            </a:br>
            <a:endParaRPr lang="en-US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397154"/>
              </p:ext>
            </p:extLst>
          </p:nvPr>
        </p:nvGraphicFramePr>
        <p:xfrm>
          <a:off x="617219" y="1657350"/>
          <a:ext cx="10530841" cy="4766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7799"/>
                <a:gridCol w="1250842"/>
                <a:gridCol w="1250842"/>
                <a:gridCol w="1250842"/>
                <a:gridCol w="1122927"/>
                <a:gridCol w="1797589"/>
              </a:tblGrid>
              <a:tr h="11647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effectLst/>
                        </a:rPr>
                        <a:t>Wybrane prace i zawody zdominowane przez mężczyzn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err="1">
                          <a:effectLst/>
                        </a:rPr>
                        <a:t>Liczba</a:t>
                      </a:r>
                      <a:r>
                        <a:rPr lang="en-GB" sz="1800" b="0" dirty="0">
                          <a:effectLst/>
                        </a:rPr>
                        <a:t> </a:t>
                      </a:r>
                      <a:r>
                        <a:rPr lang="en-GB" sz="1800" b="0" dirty="0" err="1">
                          <a:effectLst/>
                        </a:rPr>
                        <a:t>pracujących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effectLst/>
                        </a:rPr>
                        <a:t>Przeciętne wynagrodzenie miesięczne brutto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effectLst/>
                        </a:rPr>
                        <a:t>w PLN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effectLst/>
                        </a:rPr>
                        <a:t>Relacja wynagrodzenia kobiet do wynagrodzenia mężczyzn %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25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 smtClean="0">
                          <a:effectLst/>
                        </a:rPr>
                        <a:t>mężczyźni</a:t>
                      </a:r>
                      <a:endParaRPr lang="pl-PL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effectLst/>
                        </a:rPr>
                        <a:t>kobiety</a:t>
                      </a:r>
                      <a:endParaRPr lang="pl-PL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 smtClean="0">
                          <a:effectLst/>
                        </a:rPr>
                        <a:t>mężczyźni</a:t>
                      </a:r>
                      <a:endParaRPr lang="pl-PL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effectLst/>
                        </a:rPr>
                        <a:t>kobiety</a:t>
                      </a:r>
                      <a:endParaRPr lang="pl-PL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Gospodarze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obiektów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18 776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12 181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2228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1983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1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Kierowcy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i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operatorzy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pojazdów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208 631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4 148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2918</a:t>
                      </a:r>
                      <a:endParaRPr lang="pl-PL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3056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105</a:t>
                      </a:r>
                      <a:endParaRPr lang="pl-PL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1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Kierowcy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ciężarówek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i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autobusów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110 731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489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2769</a:t>
                      </a:r>
                      <a:endParaRPr lang="pl-PL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3439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124</a:t>
                      </a:r>
                      <a:endParaRPr lang="pl-PL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Kowale</a:t>
                      </a:r>
                      <a:r>
                        <a:rPr lang="en-GB" sz="1800" dirty="0">
                          <a:effectLst/>
                        </a:rPr>
                        <a:t>, </a:t>
                      </a:r>
                      <a:r>
                        <a:rPr lang="en-GB" sz="1800" dirty="0" err="1">
                          <a:effectLst/>
                        </a:rPr>
                        <a:t>ślusarze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104 062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4 130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3296</a:t>
                      </a:r>
                      <a:endParaRPr lang="pl-PL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2577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78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Ładowacze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nieczystości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39 880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22 805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2616</a:t>
                      </a:r>
                      <a:endParaRPr lang="pl-PL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2131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81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Operatorzy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maszyn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i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urządzeń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372 062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56 667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3329</a:t>
                      </a:r>
                      <a:endParaRPr lang="pl-PL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2551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77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Robotnicy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budowlani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138 108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1 806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2819</a:t>
                      </a:r>
                      <a:endParaRPr lang="pl-PL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2530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90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Robotnicy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poligrafii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6 357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3 559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3090</a:t>
                      </a:r>
                      <a:endParaRPr lang="pl-PL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2095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68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0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Robotnicy</a:t>
                      </a:r>
                      <a:r>
                        <a:rPr lang="en-GB" sz="1800" dirty="0">
                          <a:effectLst/>
                        </a:rPr>
                        <a:t> w </a:t>
                      </a:r>
                      <a:r>
                        <a:rPr lang="en-GB" sz="1800" dirty="0" err="1">
                          <a:effectLst/>
                        </a:rPr>
                        <a:t>przetwórstwie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spożywczym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40 846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25 491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2381</a:t>
                      </a:r>
                      <a:endParaRPr lang="pl-PL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2214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93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5452514" y="17008"/>
            <a:ext cx="22287493" cy="352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17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C00000"/>
                </a:solidFill>
              </a:rPr>
              <a:t>PODSUMOWANIE I WNIOSKI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Poprawa </a:t>
            </a:r>
            <a:r>
              <a:rPr lang="pl-PL" b="1" dirty="0"/>
              <a:t>na rynku pracy w latach 2010-15 nie dotyczy kobiet w wykształceniem ZZ </a:t>
            </a:r>
            <a:endParaRPr lang="pl-PL" b="1" dirty="0" smtClean="0"/>
          </a:p>
          <a:p>
            <a:pPr lvl="1"/>
            <a:r>
              <a:rPr lang="pl-PL" dirty="0" smtClean="0"/>
              <a:t>wskaźniki </a:t>
            </a:r>
            <a:r>
              <a:rPr lang="pl-PL" dirty="0"/>
              <a:t>zatrudnienia zmniejszyły się z 44,6% do 43,4%; </a:t>
            </a:r>
            <a:endParaRPr lang="pl-PL" dirty="0" smtClean="0"/>
          </a:p>
          <a:p>
            <a:pPr lvl="1"/>
            <a:r>
              <a:rPr lang="pl-PL" dirty="0" smtClean="0"/>
              <a:t>dla </a:t>
            </a:r>
            <a:r>
              <a:rPr lang="pl-PL" dirty="0"/>
              <a:t>ogółu kobiet zwiększyły się z 42,2% do 43,4%</a:t>
            </a:r>
          </a:p>
          <a:p>
            <a:r>
              <a:rPr lang="pl-PL" b="1" dirty="0" smtClean="0"/>
              <a:t>Dyskryminacja płacowa </a:t>
            </a:r>
            <a:r>
              <a:rPr lang="pl-PL" b="1" dirty="0"/>
              <a:t>kobiet z wykształceniem ZZ </a:t>
            </a:r>
            <a:endParaRPr lang="pl-PL" dirty="0"/>
          </a:p>
          <a:p>
            <a:pPr lvl="1"/>
            <a:r>
              <a:rPr lang="pl-PL" sz="2400" dirty="0"/>
              <a:t>r</a:t>
            </a:r>
            <a:r>
              <a:rPr lang="pl-PL" sz="2400" dirty="0" smtClean="0"/>
              <a:t>óżnica </a:t>
            </a:r>
            <a:r>
              <a:rPr lang="pl-PL" sz="2400" dirty="0"/>
              <a:t>płacowa w tej grupie wykształcenia jest stosunkowo największa (31</a:t>
            </a:r>
            <a:r>
              <a:rPr lang="pl-PL" sz="2400" dirty="0" smtClean="0"/>
              <a:t>%)</a:t>
            </a:r>
          </a:p>
          <a:p>
            <a:pPr lvl="1"/>
            <a:r>
              <a:rPr lang="pl-PL" dirty="0" smtClean="0"/>
              <a:t>dysproporcja </a:t>
            </a:r>
            <a:r>
              <a:rPr lang="pl-PL" dirty="0"/>
              <a:t>płacowa ze względu na płeć w sektorze publicznym jest wyraźnie większa niż w sektorze prywatnym (43</a:t>
            </a:r>
            <a:r>
              <a:rPr lang="pl-PL" dirty="0" smtClean="0"/>
              <a:t>%)</a:t>
            </a:r>
          </a:p>
          <a:p>
            <a:pPr lvl="1"/>
            <a:r>
              <a:rPr lang="pl-PL" dirty="0" smtClean="0"/>
              <a:t>wynagrodzenia </a:t>
            </a:r>
            <a:r>
              <a:rPr lang="pl-PL" dirty="0"/>
              <a:t>oferowane kobietom są b. niskie; jest to jedna z przyczyn nie podejmowania przez nie pracy </a:t>
            </a:r>
          </a:p>
        </p:txBody>
      </p:sp>
    </p:spTree>
    <p:extLst>
      <p:ext uri="{BB962C8B-B14F-4D97-AF65-F5344CB8AC3E}">
        <p14:creationId xmlns:p14="http://schemas.microsoft.com/office/powerpoint/2010/main" val="1898264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C00000"/>
                </a:solidFill>
              </a:rPr>
              <a:t>PODSUMOWANIE I WNIOSKI</a:t>
            </a:r>
            <a:r>
              <a:rPr lang="pl-PL" dirty="0">
                <a:solidFill>
                  <a:srgbClr val="C00000"/>
                </a:solidFill>
              </a:rPr>
              <a:t/>
            </a:r>
            <a:br>
              <a:rPr lang="pl-PL" dirty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r>
              <a:rPr lang="pl-PL" b="1" dirty="0" smtClean="0"/>
              <a:t>Konsekwencje </a:t>
            </a:r>
            <a:r>
              <a:rPr lang="pl-PL" b="1" dirty="0"/>
              <a:t>umów tymczasowych dla </a:t>
            </a:r>
            <a:r>
              <a:rPr lang="pl-PL" b="1" dirty="0" smtClean="0"/>
              <a:t>kobiet</a:t>
            </a:r>
            <a:endParaRPr lang="pl-PL" dirty="0"/>
          </a:p>
          <a:p>
            <a:pPr lvl="1"/>
            <a:r>
              <a:rPr lang="pl-PL" dirty="0" smtClean="0"/>
              <a:t>częstsze</a:t>
            </a:r>
            <a:r>
              <a:rPr lang="pl-PL" b="1" dirty="0" smtClean="0"/>
              <a:t> </a:t>
            </a:r>
            <a:r>
              <a:rPr lang="pl-PL" dirty="0"/>
              <a:t>umowy na czas określony i umowy cywilno-prawne niż w przypadku </a:t>
            </a:r>
            <a:r>
              <a:rPr lang="pl-PL" dirty="0" smtClean="0"/>
              <a:t>mężczyzn</a:t>
            </a:r>
          </a:p>
          <a:p>
            <a:pPr lvl="1"/>
            <a:r>
              <a:rPr lang="pl-PL" dirty="0" smtClean="0"/>
              <a:t>brak </a:t>
            </a:r>
            <a:r>
              <a:rPr lang="pl-PL" dirty="0"/>
              <a:t>umów o pracę </a:t>
            </a:r>
            <a:r>
              <a:rPr lang="pl-PL" dirty="0" smtClean="0"/>
              <a:t>na czas nieokreślony jest </a:t>
            </a:r>
            <a:r>
              <a:rPr lang="pl-PL" dirty="0"/>
              <a:t>znacznie bardziej niekorzystny dla kobiet niż dla </a:t>
            </a:r>
            <a:r>
              <a:rPr lang="pl-PL" dirty="0" smtClean="0"/>
              <a:t>mężczyzn, np. w </a:t>
            </a:r>
            <a:r>
              <a:rPr lang="pl-PL" dirty="0"/>
              <a:t>przypadku </a:t>
            </a:r>
            <a:r>
              <a:rPr lang="pl-PL" dirty="0" smtClean="0"/>
              <a:t>urodzenia dziecka pozostają </a:t>
            </a:r>
            <a:r>
              <a:rPr lang="pl-PL" dirty="0"/>
              <a:t>bez środków do </a:t>
            </a:r>
            <a:r>
              <a:rPr lang="pl-PL" dirty="0" smtClean="0"/>
              <a:t>życia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918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C00000"/>
                </a:solidFill>
              </a:rPr>
              <a:t>PODSUMOWANIE I WNIOSKI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Pozytywne strony pracy kobiet </a:t>
            </a:r>
            <a:r>
              <a:rPr lang="pl-PL" b="1" dirty="0"/>
              <a:t>w zawodach zdominowanych przez </a:t>
            </a:r>
            <a:r>
              <a:rPr lang="pl-PL" b="1" dirty="0" smtClean="0"/>
              <a:t>mężczyzn</a:t>
            </a:r>
            <a:endParaRPr lang="pl-PL" dirty="0"/>
          </a:p>
          <a:p>
            <a:pPr lvl="1"/>
            <a:r>
              <a:rPr lang="pl-PL" dirty="0" smtClean="0"/>
              <a:t>większe </a:t>
            </a:r>
            <a:r>
              <a:rPr lang="pl-PL" dirty="0"/>
              <a:t>zarobki niż w zawodach zdominowanych przez </a:t>
            </a:r>
            <a:r>
              <a:rPr lang="pl-PL" dirty="0" smtClean="0"/>
              <a:t>kobiety</a:t>
            </a:r>
          </a:p>
          <a:p>
            <a:pPr lvl="1"/>
            <a:r>
              <a:rPr lang="pl-PL" dirty="0" smtClean="0"/>
              <a:t>mniejsze </a:t>
            </a:r>
            <a:r>
              <a:rPr lang="pl-PL" dirty="0"/>
              <a:t>różnice płacowe między kobietami i </a:t>
            </a:r>
            <a:r>
              <a:rPr lang="pl-PL" dirty="0" smtClean="0"/>
              <a:t>mężczyznami</a:t>
            </a:r>
          </a:p>
          <a:p>
            <a:pPr lvl="1"/>
            <a:r>
              <a:rPr lang="pl-PL" dirty="0"/>
              <a:t>p</a:t>
            </a:r>
            <a:r>
              <a:rPr lang="pl-PL" dirty="0" smtClean="0"/>
              <a:t>raca zgodna z zainteresowaniami/pasją; </a:t>
            </a:r>
            <a:r>
              <a:rPr lang="pl-PL" dirty="0"/>
              <a:t>silne </a:t>
            </a:r>
            <a:r>
              <a:rPr lang="pl-PL" dirty="0" smtClean="0"/>
              <a:t>osobowości/motywacje</a:t>
            </a:r>
            <a:endParaRPr lang="pl-PL" dirty="0"/>
          </a:p>
          <a:p>
            <a:r>
              <a:rPr lang="pl-PL" b="1" dirty="0" smtClean="0"/>
              <a:t>Bariery </a:t>
            </a:r>
            <a:r>
              <a:rPr lang="pl-PL" b="1" dirty="0"/>
              <a:t>dla kobiet w dostępie do zawodów zdominowanych przez </a:t>
            </a:r>
            <a:r>
              <a:rPr lang="pl-PL" b="1" dirty="0" smtClean="0"/>
              <a:t>mężczyzn</a:t>
            </a:r>
            <a:endParaRPr lang="pl-PL" dirty="0"/>
          </a:p>
          <a:p>
            <a:pPr lvl="1"/>
            <a:r>
              <a:rPr lang="pl-PL" dirty="0" smtClean="0"/>
              <a:t>silne </a:t>
            </a:r>
            <a:r>
              <a:rPr lang="pl-PL" dirty="0"/>
              <a:t>stereotypy związane z podziałem na </a:t>
            </a:r>
            <a:r>
              <a:rPr lang="pl-PL" dirty="0" smtClean="0"/>
              <a:t>zawody tzw. „męskie” </a:t>
            </a:r>
            <a:r>
              <a:rPr lang="pl-PL" dirty="0"/>
              <a:t>i </a:t>
            </a:r>
            <a:r>
              <a:rPr lang="pl-PL" dirty="0" smtClean="0"/>
              <a:t>„kobiece” wśród pracodawców, jak również rodziców, nauczycieli, doradców zawodowych i samych kobiet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136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300" y="1371599"/>
            <a:ext cx="10515600" cy="1845130"/>
          </a:xfrm>
        </p:spPr>
        <p:txBody>
          <a:bodyPr/>
          <a:lstStyle/>
          <a:p>
            <a:pPr algn="ctr"/>
            <a:r>
              <a:rPr lang="pl-PL" dirty="0"/>
              <a:t/>
            </a:r>
            <a:br>
              <a:rPr lang="pl-PL" dirty="0"/>
            </a:br>
            <a:r>
              <a:rPr lang="pl-PL" sz="4800" dirty="0" smtClean="0">
                <a:solidFill>
                  <a:srgbClr val="C00000"/>
                </a:solidFill>
                <a:latin typeface="+mn-lt"/>
              </a:rPr>
              <a:t>Dyskryminacja krzyżowa </a:t>
            </a:r>
            <a:br>
              <a:rPr lang="pl-PL" sz="4800" dirty="0" smtClean="0">
                <a:solidFill>
                  <a:srgbClr val="C00000"/>
                </a:solidFill>
                <a:latin typeface="+mn-lt"/>
              </a:rPr>
            </a:br>
            <a:r>
              <a:rPr lang="pl-PL" sz="4800" dirty="0" smtClean="0">
                <a:solidFill>
                  <a:srgbClr val="C00000"/>
                </a:solidFill>
                <a:latin typeface="+mn-lt"/>
              </a:rPr>
              <a:t>Płeć a szkolnictwo zasadnicze zawodowe</a:t>
            </a:r>
            <a:r>
              <a:rPr lang="pl-PL" dirty="0">
                <a:latin typeface="+mn-lt"/>
              </a:rPr>
              <a:t/>
            </a:r>
            <a:br>
              <a:rPr lang="pl-PL" dirty="0">
                <a:latin typeface="+mn-lt"/>
              </a:rPr>
            </a:br>
            <a:endParaRPr lang="en-US" sz="2400" dirty="0">
              <a:latin typeface="+mn-lt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80836" y="2383971"/>
            <a:ext cx="10515600" cy="3656693"/>
          </a:xfrm>
        </p:spPr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algn="ctr"/>
            <a:r>
              <a:rPr lang="pl-PL" sz="4000" dirty="0" smtClean="0"/>
              <a:t>Projekt realizowany w </a:t>
            </a:r>
            <a:r>
              <a:rPr lang="pl-PL" sz="4000" dirty="0"/>
              <a:t>ramach programu </a:t>
            </a:r>
            <a:endParaRPr lang="pl-PL" sz="4000" dirty="0" smtClean="0"/>
          </a:p>
          <a:p>
            <a:pPr algn="ctr"/>
            <a:r>
              <a:rPr lang="pl-PL" sz="4000" i="1" dirty="0" smtClean="0"/>
              <a:t>Obywatele </a:t>
            </a:r>
            <a:r>
              <a:rPr lang="pl-PL" sz="4000" i="1" dirty="0"/>
              <a:t>dla Demokracji </a:t>
            </a:r>
            <a:r>
              <a:rPr lang="pl-PL" sz="4000" dirty="0"/>
              <a:t>finansowanego z funduszy EOG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09312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6364" y="408213"/>
            <a:ext cx="10515600" cy="1518557"/>
          </a:xfrm>
        </p:spPr>
        <p:txBody>
          <a:bodyPr/>
          <a:lstStyle/>
          <a:p>
            <a:pPr algn="ctr"/>
            <a:r>
              <a:rPr lang="pl-PL" sz="4400" dirty="0" smtClean="0">
                <a:solidFill>
                  <a:srgbClr val="C00000"/>
                </a:solidFill>
              </a:rPr>
              <a:t>Aktywność zawodowa kobiet </a:t>
            </a:r>
            <a:br>
              <a:rPr lang="pl-PL" sz="4400" dirty="0" smtClean="0">
                <a:solidFill>
                  <a:srgbClr val="C00000"/>
                </a:solidFill>
              </a:rPr>
            </a:br>
            <a:r>
              <a:rPr lang="pl-PL" sz="4400" dirty="0" smtClean="0">
                <a:solidFill>
                  <a:srgbClr val="C00000"/>
                </a:solidFill>
              </a:rPr>
              <a:t>z wykształceniem ZZ w latach 1992-2015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7271" y="2139042"/>
            <a:ext cx="10515600" cy="4049487"/>
          </a:xfrm>
        </p:spPr>
        <p:txBody>
          <a:bodyPr/>
          <a:lstStyle/>
          <a:p>
            <a:pPr lvl="0"/>
            <a:r>
              <a:rPr lang="pl-PL" sz="3200" b="1" dirty="0" smtClean="0"/>
              <a:t>Okres </a:t>
            </a:r>
            <a:r>
              <a:rPr lang="pl-PL" sz="3200" b="1" dirty="0"/>
              <a:t>transformacji 1992 -2002: </a:t>
            </a:r>
          </a:p>
          <a:p>
            <a:pPr marL="571500" indent="-571500">
              <a:buFontTx/>
              <a:buChar char="-"/>
            </a:pPr>
            <a:r>
              <a:rPr lang="pl-PL" sz="3600" dirty="0"/>
              <a:t>s</a:t>
            </a:r>
            <a:r>
              <a:rPr lang="pl-PL" sz="3600" dirty="0" smtClean="0"/>
              <a:t>padek </a:t>
            </a:r>
            <a:r>
              <a:rPr lang="pl-PL" sz="3600" dirty="0"/>
              <a:t>o ponad 10pp </a:t>
            </a:r>
            <a:endParaRPr lang="pl-PL" sz="3600" dirty="0" smtClean="0"/>
          </a:p>
          <a:p>
            <a:pPr marL="571500" indent="-571500">
              <a:buFontTx/>
              <a:buChar char="-"/>
            </a:pPr>
            <a:r>
              <a:rPr lang="pl-PL" sz="2800" dirty="0" smtClean="0"/>
              <a:t>kobiety </a:t>
            </a:r>
            <a:r>
              <a:rPr lang="pl-PL" sz="2800" dirty="0"/>
              <a:t>z wykształceniem </a:t>
            </a:r>
            <a:r>
              <a:rPr lang="pl-PL" sz="2800" dirty="0" smtClean="0"/>
              <a:t>wyższym - spadek </a:t>
            </a:r>
            <a:r>
              <a:rPr lang="pl-PL" sz="2800" dirty="0"/>
              <a:t>o </a:t>
            </a:r>
            <a:r>
              <a:rPr lang="pl-PL" sz="2800" dirty="0" smtClean="0"/>
              <a:t>2pp</a:t>
            </a:r>
            <a:endParaRPr lang="pl-PL" sz="2800" dirty="0"/>
          </a:p>
          <a:p>
            <a:pPr lvl="0"/>
            <a:endParaRPr lang="pl-PL" sz="3200" b="1" dirty="0" smtClean="0"/>
          </a:p>
          <a:p>
            <a:pPr lvl="0"/>
            <a:r>
              <a:rPr lang="pl-PL" sz="3200" b="1" dirty="0" smtClean="0"/>
              <a:t>Lata </a:t>
            </a:r>
            <a:r>
              <a:rPr lang="pl-PL" sz="3200" b="1" dirty="0"/>
              <a:t>2010- 2015:</a:t>
            </a:r>
          </a:p>
          <a:p>
            <a:pPr marL="571500" indent="-571500">
              <a:buFontTx/>
              <a:buChar char="-"/>
            </a:pPr>
            <a:r>
              <a:rPr lang="pl-PL" sz="3600" dirty="0" smtClean="0"/>
              <a:t>spadek </a:t>
            </a:r>
            <a:r>
              <a:rPr lang="pl-PL" sz="3600" dirty="0"/>
              <a:t>o 3pp   </a:t>
            </a:r>
            <a:endParaRPr lang="pl-PL" sz="2800" dirty="0"/>
          </a:p>
          <a:p>
            <a:pPr marL="457200" indent="-457200">
              <a:buFontTx/>
              <a:buChar char="-"/>
            </a:pPr>
            <a:r>
              <a:rPr lang="pl-PL" sz="2800" dirty="0" smtClean="0"/>
              <a:t>ogółem kobiety - wzrost o 1 </a:t>
            </a:r>
            <a:r>
              <a:rPr lang="pl-PL" sz="2800" dirty="0" err="1" smtClean="0"/>
              <a:t>pp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59427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 smtClean="0">
                <a:solidFill>
                  <a:srgbClr val="C00000"/>
                </a:solidFill>
              </a:rPr>
              <a:t>Aktywność ekonomiczna 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kobiet i mężczyzn z wykształceniem ZZ 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59845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Kobiety: </a:t>
            </a:r>
            <a:r>
              <a:rPr lang="pl-PL" sz="2000" dirty="0" smtClean="0"/>
              <a:t>spadek aktywności zawodowej o 3 </a:t>
            </a:r>
            <a:r>
              <a:rPr lang="pl-PL" sz="2000" dirty="0" err="1" smtClean="0"/>
              <a:t>pp</a:t>
            </a:r>
            <a:r>
              <a:rPr lang="pl-PL" sz="2000" dirty="0" smtClean="0"/>
              <a:t>; (ogół kobiet: wzrost o 1pp)</a:t>
            </a:r>
          </a:p>
          <a:p>
            <a:r>
              <a:rPr lang="pl-PL" sz="2000" dirty="0"/>
              <a:t>Aktywność zawodowa </a:t>
            </a:r>
            <a:r>
              <a:rPr lang="pl-PL" sz="2000" dirty="0" smtClean="0"/>
              <a:t>wyższa niż średnia dla ogółu kobiet; </a:t>
            </a:r>
            <a:r>
              <a:rPr lang="pl-PL" sz="2000" dirty="0"/>
              <a:t>zatrudnienie </a:t>
            </a:r>
            <a:r>
              <a:rPr lang="pl-PL" sz="2000" dirty="0" smtClean="0"/>
              <a:t>niższe </a:t>
            </a:r>
            <a:r>
              <a:rPr lang="pl-PL" sz="2000" dirty="0"/>
              <a:t>niż </a:t>
            </a:r>
            <a:r>
              <a:rPr lang="pl-PL" sz="2000" dirty="0" smtClean="0"/>
              <a:t>średnia  </a:t>
            </a:r>
            <a:endParaRPr lang="en-US" sz="2000" dirty="0"/>
          </a:p>
          <a:p>
            <a:pPr marL="0" indent="0">
              <a:buNone/>
            </a:pPr>
            <a:r>
              <a:rPr lang="pl-PL" dirty="0" smtClean="0"/>
              <a:t>Mężczyźni: </a:t>
            </a:r>
            <a:r>
              <a:rPr lang="pl-PL" sz="2000" dirty="0" smtClean="0"/>
              <a:t>spadek aktywności zawodowej  o 3 </a:t>
            </a:r>
            <a:r>
              <a:rPr lang="pl-PL" sz="2000" dirty="0" err="1" smtClean="0"/>
              <a:t>pp</a:t>
            </a:r>
            <a:r>
              <a:rPr lang="pl-PL" sz="2000" dirty="0"/>
              <a:t>; (ogół mężczyzn wzrost o 1pp)</a:t>
            </a:r>
          </a:p>
          <a:p>
            <a:r>
              <a:rPr lang="pl-PL" sz="2000" dirty="0" smtClean="0"/>
              <a:t>Aktywność zawodowa i zatrudnienie wyższe niż średnia ogółu mężczyzn </a:t>
            </a:r>
          </a:p>
          <a:p>
            <a:pPr marL="0" indent="0">
              <a:buNone/>
            </a:pPr>
            <a:r>
              <a:rPr lang="pl-PL" sz="2000" b="1" dirty="0" smtClean="0"/>
              <a:t>Bezrobocie: </a:t>
            </a:r>
            <a:r>
              <a:rPr lang="pl-PL" sz="2000" dirty="0" smtClean="0"/>
              <a:t>spadek wśród kobiet i mężczyzn ale wyższe niż ogółu kobiet i mężczyzn </a:t>
            </a:r>
            <a:endParaRPr lang="en-US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925706"/>
              </p:ext>
            </p:extLst>
          </p:nvPr>
        </p:nvGraphicFramePr>
        <p:xfrm>
          <a:off x="1129392" y="3904735"/>
          <a:ext cx="9933215" cy="220748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91984"/>
                <a:gridCol w="1711802"/>
                <a:gridCol w="1386627"/>
                <a:gridCol w="1517159"/>
                <a:gridCol w="1386627"/>
                <a:gridCol w="1373788"/>
                <a:gridCol w="1365228"/>
              </a:tblGrid>
              <a:tr h="7539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Rok</a:t>
                      </a:r>
                      <a:endParaRPr lang="pl-PL" sz="2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Współczynniki aktywności zawodowej</a:t>
                      </a:r>
                      <a:endParaRPr lang="pl-PL" sz="2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Wskaźniki zatrudnienia</a:t>
                      </a:r>
                      <a:endParaRPr lang="pl-PL" sz="2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Stopa bezrobocia</a:t>
                      </a:r>
                      <a:endParaRPr lang="pl-PL" sz="2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683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l-PL" sz="2000">
                          <a:effectLst/>
                        </a:rPr>
                        <a:t> 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l-PL" sz="2000" dirty="0" smtClean="0">
                          <a:effectLst/>
                        </a:rPr>
                        <a:t>Mężczyźni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Kobiety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l-PL" sz="2000" dirty="0" smtClean="0">
                          <a:effectLst/>
                        </a:rPr>
                        <a:t>Mężczyźni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Kobiety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l-PL" sz="2000" dirty="0" smtClean="0">
                          <a:effectLst/>
                        </a:rPr>
                        <a:t>Mężczyźni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Kobiety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683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effectLst/>
                        </a:rPr>
                        <a:t>2010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effectLst/>
                        </a:rPr>
                        <a:t>71,0 (63,2)*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52,0 (47,2)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effectLst/>
                        </a:rPr>
                        <a:t>62,5 (56,6)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44,6 (42,2)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11,9 (10,5)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14,2 (10,7)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683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2015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effectLst/>
                        </a:rPr>
                        <a:t>68,0 (64,3)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</a:rPr>
                        <a:t>48,9 </a:t>
                      </a:r>
                      <a:r>
                        <a:rPr lang="pl-PL" sz="2000" dirty="0">
                          <a:effectLst/>
                        </a:rPr>
                        <a:t>(48,3)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60,7 (58,8)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43,4 (44,1)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10,7 (8,5)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11,1 (8,8)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531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>
                <a:solidFill>
                  <a:srgbClr val="C00000"/>
                </a:solidFill>
              </a:rPr>
              <a:t>Współczynniki aktywności zawodowej</a:t>
            </a:r>
            <a:br>
              <a:rPr lang="pl-PL" sz="3600" dirty="0">
                <a:solidFill>
                  <a:srgbClr val="C00000"/>
                </a:solidFill>
              </a:rPr>
            </a:br>
            <a:r>
              <a:rPr lang="pl-PL" sz="3600" dirty="0">
                <a:solidFill>
                  <a:srgbClr val="C00000"/>
                </a:solidFill>
              </a:rPr>
              <a:t> kobiet i mężczyzn wg poziomu wykształcenia</a:t>
            </a:r>
            <a:endParaRPr lang="pl-PL" sz="36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 smtClean="0">
                <a:solidFill>
                  <a:srgbClr val="C00000"/>
                </a:solidFill>
              </a:rPr>
              <a:t>I kwartał 2015 (w %)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Aktywność zawodowa kobiet         z </a:t>
            </a:r>
            <a:r>
              <a:rPr lang="pl-PL" dirty="0"/>
              <a:t>wykształceniem ZZ </a:t>
            </a:r>
            <a:r>
              <a:rPr lang="pl-PL" dirty="0" smtClean="0"/>
              <a:t> wyższa        niż kobiet z wykształceniem średnim ogólnokształcącym           o 8pp</a:t>
            </a:r>
          </a:p>
          <a:p>
            <a:pPr marL="0" indent="0" algn="ctr">
              <a:buNone/>
            </a:pP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99285720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352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 smtClean="0">
                <a:solidFill>
                  <a:srgbClr val="C00000"/>
                </a:solidFill>
              </a:rPr>
              <a:t/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Struktura pracujących według płci 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i poziomu wykształcenia 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        </a:t>
            </a:r>
            <a:r>
              <a:rPr lang="pl-PL" sz="2400" dirty="0" smtClean="0">
                <a:solidFill>
                  <a:srgbClr val="C00000"/>
                </a:solidFill>
              </a:rPr>
              <a:t> 1 kwartał </a:t>
            </a:r>
            <a:r>
              <a:rPr lang="pl-PL" sz="2400" dirty="0">
                <a:solidFill>
                  <a:srgbClr val="C00000"/>
                </a:solidFill>
              </a:rPr>
              <a:t>2015 (w %)</a:t>
            </a:r>
            <a:br>
              <a:rPr lang="pl-PL" sz="2400" dirty="0">
                <a:solidFill>
                  <a:srgbClr val="C00000"/>
                </a:solidFill>
              </a:rPr>
            </a:br>
            <a:endParaRPr lang="pl-PL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80403459"/>
              </p:ext>
            </p:extLst>
          </p:nvPr>
        </p:nvGraphicFramePr>
        <p:xfrm>
          <a:off x="337931" y="1948069"/>
          <a:ext cx="6619461" cy="32444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7848"/>
                <a:gridCol w="920830"/>
                <a:gridCol w="755373"/>
                <a:gridCol w="1003853"/>
                <a:gridCol w="1043608"/>
                <a:gridCol w="894522"/>
                <a:gridCol w="1073427"/>
              </a:tblGrid>
              <a:tr h="954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>
                          <a:effectLst/>
                        </a:rPr>
                        <a:t>Wyszcze-gólnienie</a:t>
                      </a:r>
                      <a:r>
                        <a:rPr lang="pl-PL" sz="1600" dirty="0">
                          <a:effectLst/>
                        </a:rPr>
                        <a:t/>
                      </a:r>
                      <a:br>
                        <a:rPr lang="pl-PL" sz="1600" dirty="0">
                          <a:effectLst/>
                        </a:rPr>
                      </a:br>
                      <a:r>
                        <a:rPr lang="pl-PL" sz="1600" dirty="0">
                          <a:effectLst/>
                        </a:rPr>
                        <a:t>  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Ogółem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Wyższe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effectLst/>
                        </a:rPr>
                        <a:t>Policeal</a:t>
                      </a:r>
                      <a:r>
                        <a:rPr lang="pl-PL" sz="1600" dirty="0" smtClean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effectLst/>
                        </a:rPr>
                        <a:t>ne</a:t>
                      </a:r>
                      <a:r>
                        <a:rPr lang="pl-PL" sz="1600" dirty="0" smtClean="0">
                          <a:effectLst/>
                        </a:rPr>
                        <a:t>/ </a:t>
                      </a:r>
                      <a:r>
                        <a:rPr lang="pl-PL" sz="1600" dirty="0">
                          <a:effectLst/>
                        </a:rPr>
                        <a:t>średnie </a:t>
                      </a:r>
                      <a:r>
                        <a:rPr lang="pl-PL" sz="1600" dirty="0" err="1" smtClean="0">
                          <a:effectLst/>
                        </a:rPr>
                        <a:t>zawodow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Średnie </a:t>
                      </a:r>
                      <a:r>
                        <a:rPr lang="pl-PL" sz="1600" dirty="0" err="1">
                          <a:effectLst/>
                        </a:rPr>
                        <a:t>ogólno</a:t>
                      </a:r>
                      <a:r>
                        <a:rPr lang="pl-PL" sz="1600" dirty="0">
                          <a:effectLst/>
                        </a:rPr>
                        <a:t>-kształcące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</a:rPr>
                        <a:t>Zasadni- </a:t>
                      </a:r>
                      <a:r>
                        <a:rPr lang="pl-PL" sz="1600" dirty="0" err="1" smtClean="0">
                          <a:effectLst/>
                        </a:rPr>
                        <a:t>cze</a:t>
                      </a:r>
                      <a:r>
                        <a:rPr lang="pl-PL" sz="1600" dirty="0" smtClean="0">
                          <a:effectLst/>
                        </a:rPr>
                        <a:t> </a:t>
                      </a:r>
                      <a:r>
                        <a:rPr lang="pl-PL" sz="1600" dirty="0" err="1" smtClean="0">
                          <a:effectLst/>
                        </a:rPr>
                        <a:t>zawodo</a:t>
                      </a:r>
                      <a:r>
                        <a:rPr lang="pl-PL" sz="1600" dirty="0" smtClean="0">
                          <a:effectLst/>
                        </a:rPr>
                        <a:t>-we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effectLst/>
                        </a:rPr>
                        <a:t>Gimnazjal-ne</a:t>
                      </a:r>
                      <a:r>
                        <a:rPr lang="pl-PL" sz="1600" dirty="0" smtClean="0">
                          <a:effectLst/>
                        </a:rPr>
                        <a:t> </a:t>
                      </a:r>
                      <a:r>
                        <a:rPr lang="pl-PL" sz="1600" dirty="0">
                          <a:effectLst/>
                        </a:rPr>
                        <a:t>lub niższe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15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Ogółem                             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100,0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32,9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27,0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8,5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25,8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5,8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801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effectLst/>
                        </a:rPr>
                        <a:t>Mężcz</a:t>
                      </a:r>
                      <a:endParaRPr lang="pl-PL" sz="16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effectLst/>
                        </a:rPr>
                        <a:t>yźni</a:t>
                      </a:r>
                      <a:r>
                        <a:rPr lang="pl-PL" sz="1600" dirty="0" smtClean="0">
                          <a:effectLst/>
                        </a:rPr>
                        <a:t>                                   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100,0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26,0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27,7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7,2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</a:rPr>
                        <a:t>32,2</a:t>
                      </a:r>
                      <a:endParaRPr lang="pl-P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6,9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8292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Kobiety                                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100,0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41,5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26,2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10,0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</a:rPr>
                        <a:t>18,0</a:t>
                      </a:r>
                      <a:endParaRPr lang="pl-P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4,3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10" name="Symbol zastępczy zawartości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62031423"/>
              </p:ext>
            </p:extLst>
          </p:nvPr>
        </p:nvGraphicFramePr>
        <p:xfrm>
          <a:off x="7682810" y="1878495"/>
          <a:ext cx="4378561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7893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 smtClean="0">
                <a:solidFill>
                  <a:srgbClr val="C00000"/>
                </a:solidFill>
              </a:rPr>
              <a:t/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/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Pracujące </a:t>
            </a:r>
            <a:r>
              <a:rPr lang="pl-PL" sz="3600" dirty="0">
                <a:solidFill>
                  <a:srgbClr val="C00000"/>
                </a:solidFill>
              </a:rPr>
              <a:t>kobiety z </a:t>
            </a:r>
            <a:r>
              <a:rPr lang="pl-PL" sz="3600" dirty="0" smtClean="0">
                <a:solidFill>
                  <a:srgbClr val="C00000"/>
                </a:solidFill>
              </a:rPr>
              <a:t>wykształceniem 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zasadniczym zawodowym i </a:t>
            </a:r>
            <a:r>
              <a:rPr lang="pl-PL" sz="3600" dirty="0">
                <a:solidFill>
                  <a:srgbClr val="C00000"/>
                </a:solidFill>
              </a:rPr>
              <a:t>wyższym </a:t>
            </a:r>
            <a:r>
              <a:rPr lang="pl-PL" sz="3600" dirty="0" smtClean="0">
                <a:solidFill>
                  <a:srgbClr val="C00000"/>
                </a:solidFill>
              </a:rPr>
              <a:t/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według </a:t>
            </a:r>
            <a:r>
              <a:rPr lang="pl-PL" sz="3600" dirty="0">
                <a:solidFill>
                  <a:srgbClr val="C00000"/>
                </a:solidFill>
              </a:rPr>
              <a:t>wieku </a:t>
            </a:r>
            <a:r>
              <a:rPr lang="pl-PL" sz="3600" dirty="0" smtClean="0">
                <a:solidFill>
                  <a:srgbClr val="C00000"/>
                </a:solidFill>
              </a:rPr>
              <a:t/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                                                                   </a:t>
            </a:r>
            <a:r>
              <a:rPr lang="pl-PL" sz="2400" dirty="0" smtClean="0">
                <a:solidFill>
                  <a:srgbClr val="C00000"/>
                </a:solidFill>
              </a:rPr>
              <a:t>(</a:t>
            </a:r>
            <a:r>
              <a:rPr lang="pl-PL" sz="2400" dirty="0">
                <a:solidFill>
                  <a:srgbClr val="C00000"/>
                </a:solidFill>
              </a:rPr>
              <a:t>I kwartał 2015 r.; w </a:t>
            </a:r>
            <a:r>
              <a:rPr lang="pl-PL" sz="2400" dirty="0" smtClean="0">
                <a:solidFill>
                  <a:srgbClr val="C00000"/>
                </a:solidFill>
              </a:rPr>
              <a:t>%)</a:t>
            </a:r>
            <a:r>
              <a:rPr lang="pl-PL" sz="2400" dirty="0">
                <a:solidFill>
                  <a:srgbClr val="C00000"/>
                </a:solidFill>
              </a:rPr>
              <a:t/>
            </a:r>
            <a:br>
              <a:rPr lang="pl-PL" sz="2400" dirty="0">
                <a:solidFill>
                  <a:srgbClr val="C00000"/>
                </a:solidFill>
              </a:rPr>
            </a:br>
            <a:r>
              <a:rPr lang="pl-PL" sz="2400" dirty="0">
                <a:solidFill>
                  <a:srgbClr val="C00000"/>
                </a:solidFill>
              </a:rPr>
              <a:t/>
            </a:r>
            <a:br>
              <a:rPr lang="pl-PL" sz="2400" dirty="0">
                <a:solidFill>
                  <a:srgbClr val="C00000"/>
                </a:solidFill>
              </a:rPr>
            </a:br>
            <a:endParaRPr lang="pl-PL" sz="2400" dirty="0">
              <a:solidFill>
                <a:srgbClr val="C00000"/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52999580"/>
              </p:ext>
            </p:extLst>
          </p:nvPr>
        </p:nvGraphicFramePr>
        <p:xfrm>
          <a:off x="838200" y="2264229"/>
          <a:ext cx="9688285" cy="35580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6093"/>
                <a:gridCol w="1582993"/>
                <a:gridCol w="2774023"/>
                <a:gridCol w="2255176"/>
              </a:tblGrid>
              <a:tr h="595853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Wiek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pl-PL" sz="1800" dirty="0" smtClean="0">
                          <a:effectLst/>
                        </a:rPr>
                        <a:t> </a:t>
                      </a:r>
                      <a:r>
                        <a:rPr lang="en-GB" sz="1800" dirty="0" smtClean="0">
                          <a:effectLst/>
                        </a:rPr>
                        <a:t>w </a:t>
                      </a:r>
                      <a:r>
                        <a:rPr lang="en-GB" sz="1800" dirty="0" err="1">
                          <a:effectLst/>
                        </a:rPr>
                        <a:t>latach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effectLst/>
                        </a:rPr>
                        <a:t>Ogółem</a:t>
                      </a:r>
                      <a:r>
                        <a:rPr lang="en-GB" sz="1800" dirty="0" smtClean="0">
                          <a:effectLst/>
                        </a:rPr>
                        <a:t> </a:t>
                      </a:r>
                      <a:endParaRPr lang="pl-PL" sz="1800" dirty="0">
                        <a:effectLst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Z </a:t>
                      </a:r>
                      <a:r>
                        <a:rPr lang="en-GB" sz="1800" dirty="0" err="1">
                          <a:effectLst/>
                        </a:rPr>
                        <a:t>wykształceniem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zasadniczym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pl-PL" sz="1800" dirty="0" smtClean="0">
                          <a:effectLst/>
                        </a:rPr>
                        <a:t>z</a:t>
                      </a:r>
                      <a:r>
                        <a:rPr lang="en-GB" sz="1800" dirty="0" err="1" smtClean="0">
                          <a:effectLst/>
                        </a:rPr>
                        <a:t>awodowym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Z </a:t>
                      </a:r>
                      <a:r>
                        <a:rPr lang="en-GB" sz="1800" dirty="0" err="1">
                          <a:effectLst/>
                        </a:rPr>
                        <a:t>wykształceniem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</a:rPr>
                        <a:t>wyższym</a:t>
                      </a:r>
                      <a:r>
                        <a:rPr lang="en-GB" sz="1800" dirty="0">
                          <a:effectLst/>
                        </a:rPr>
                        <a:t> 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 anchor="ctr"/>
                </a:tc>
              </a:tr>
              <a:tr h="371471">
                <a:tc gridSpan="4"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6836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15 – 24 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5,9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3,8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3,9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</a:tr>
              <a:tr h="36836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25 – 34 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26,9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11,5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39,5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</a:tr>
              <a:tr h="36836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35 – 44 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28,1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29,8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30,5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</a:tr>
              <a:tr h="36836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45 – 54 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23,8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37,1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16,5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</a:tr>
              <a:tr h="36836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55 – 64 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13,8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16,5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8,4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</a:tr>
              <a:tr h="36836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65 </a:t>
                      </a:r>
                      <a:r>
                        <a:rPr lang="en-GB" sz="2000" dirty="0" err="1">
                          <a:effectLst/>
                        </a:rPr>
                        <a:t>i</a:t>
                      </a:r>
                      <a:r>
                        <a:rPr lang="en-GB" sz="2000" dirty="0">
                          <a:effectLst/>
                        </a:rPr>
                        <a:t> </a:t>
                      </a:r>
                      <a:r>
                        <a:rPr lang="en-GB" sz="2000" dirty="0" err="1">
                          <a:effectLst/>
                        </a:rPr>
                        <a:t>więcej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1,4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1,1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1,2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</a:tr>
              <a:tr h="380502">
                <a:tc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Wi</a:t>
                      </a:r>
                      <a:r>
                        <a:rPr lang="pl-PL" sz="2000" dirty="0" smtClean="0">
                          <a:effectLst/>
                        </a:rPr>
                        <a:t>e</a:t>
                      </a:r>
                      <a:r>
                        <a:rPr lang="en-GB" sz="2000" dirty="0" smtClean="0">
                          <a:effectLst/>
                        </a:rPr>
                        <a:t>k </a:t>
                      </a:r>
                      <a:r>
                        <a:rPr lang="en-GB" sz="2000" dirty="0" err="1">
                          <a:effectLst/>
                        </a:rPr>
                        <a:t>produkcyjny</a:t>
                      </a:r>
                      <a:r>
                        <a:rPr lang="en-GB" sz="2000" dirty="0">
                          <a:effectLst/>
                        </a:rPr>
                        <a:t>(18 – 59) 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95,2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95,6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96,3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179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6429" y="114754"/>
            <a:ext cx="10515600" cy="1518104"/>
          </a:xfrm>
        </p:spPr>
        <p:txBody>
          <a:bodyPr/>
          <a:lstStyle/>
          <a:p>
            <a:pPr algn="ctr"/>
            <a:r>
              <a:rPr lang="pl-PL" sz="3600" dirty="0" smtClean="0">
                <a:solidFill>
                  <a:srgbClr val="C00000"/>
                </a:solidFill>
              </a:rPr>
              <a:t/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>
                <a:solidFill>
                  <a:srgbClr val="C00000"/>
                </a:solidFill>
              </a:rPr>
              <a:t/>
            </a:r>
            <a:br>
              <a:rPr lang="pl-PL" sz="3600" dirty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Pracujący z </a:t>
            </a:r>
            <a:r>
              <a:rPr lang="pl-PL" sz="3600" dirty="0" err="1" smtClean="0">
                <a:solidFill>
                  <a:srgbClr val="C00000"/>
                </a:solidFill>
              </a:rPr>
              <a:t>wZZ</a:t>
            </a:r>
            <a:r>
              <a:rPr lang="pl-PL" sz="3600" dirty="0" smtClean="0">
                <a:solidFill>
                  <a:srgbClr val="C00000"/>
                </a:solidFill>
              </a:rPr>
              <a:t> według formy zatrudnienia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2015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/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2400" b="1" dirty="0" smtClean="0"/>
              <a:t>Odsetki zatrudnionych na czas określony są wyższe</a:t>
            </a:r>
            <a:br>
              <a:rPr lang="pl-PL" sz="2400" b="1" dirty="0" smtClean="0"/>
            </a:br>
            <a:r>
              <a:rPr lang="pl-PL" sz="2400" b="1" dirty="0" smtClean="0"/>
              <a:t>w grupie kobiet i mężczyzn z </a:t>
            </a:r>
            <a:r>
              <a:rPr lang="pl-PL" sz="2400" b="1" dirty="0" err="1" smtClean="0"/>
              <a:t>wykszt</a:t>
            </a:r>
            <a:r>
              <a:rPr lang="pl-PL" sz="2400" b="1" dirty="0" smtClean="0"/>
              <a:t>. ZZ niż w całej populacji pracujących</a:t>
            </a:r>
            <a:endParaRPr lang="pl-PL" sz="2400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2620941"/>
              </p:ext>
            </p:extLst>
          </p:nvPr>
        </p:nvGraphicFramePr>
        <p:xfrm>
          <a:off x="3080658" y="2656116"/>
          <a:ext cx="8251371" cy="36851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3503"/>
                <a:gridCol w="2371933"/>
                <a:gridCol w="2645935"/>
              </a:tblGrid>
              <a:tr h="48265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 smtClean="0">
                          <a:effectLst/>
                        </a:rPr>
                        <a:t>Kobiety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Mężczyźni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4795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</a:pPr>
                      <a:r>
                        <a:rPr lang="pl-PL" sz="3200" dirty="0">
                          <a:effectLst/>
                        </a:rPr>
                        <a:t>Zatrudnieni na czas określony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 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3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 smtClean="0">
                          <a:effectLst/>
                        </a:rPr>
                        <a:t>35,5</a:t>
                      </a:r>
                      <a:r>
                        <a:rPr lang="pl-PL" sz="3200" dirty="0">
                          <a:effectLst/>
                        </a:rPr>
                        <a:t>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3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 smtClean="0">
                          <a:effectLst/>
                        </a:rPr>
                        <a:t>30,3</a:t>
                      </a:r>
                      <a:r>
                        <a:rPr lang="pl-PL" sz="3200" dirty="0">
                          <a:effectLst/>
                        </a:rPr>
                        <a:t>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419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3200" dirty="0">
                          <a:effectLst/>
                        </a:rPr>
                        <a:t>Zatrudnieni na czas nieokreślony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 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3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 smtClean="0">
                          <a:effectLst/>
                        </a:rPr>
                        <a:t>64,5</a:t>
                      </a:r>
                      <a:r>
                        <a:rPr lang="pl-PL" sz="3200" dirty="0">
                          <a:effectLst/>
                        </a:rPr>
                        <a:t>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3200" dirty="0">
                          <a:effectLst/>
                        </a:rPr>
                        <a:t> </a:t>
                      </a:r>
                      <a:r>
                        <a:rPr lang="pl-PL" sz="3200" dirty="0" smtClean="0">
                          <a:effectLst/>
                        </a:rPr>
                        <a:t>                 </a:t>
                      </a:r>
                      <a:endParaRPr lang="pl-PL" sz="3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 smtClean="0">
                          <a:effectLst/>
                        </a:rPr>
                        <a:t>  69,7%</a:t>
                      </a:r>
                      <a:r>
                        <a:rPr lang="pl-PL" sz="3200" dirty="0">
                          <a:effectLst/>
                        </a:rPr>
                        <a:t> 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4484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C00000"/>
                </a:solidFill>
              </a:rPr>
              <a:t/>
            </a:r>
            <a:br>
              <a:rPr lang="pl-PL" dirty="0" smtClean="0">
                <a:solidFill>
                  <a:srgbClr val="C00000"/>
                </a:solidFill>
              </a:rPr>
            </a:br>
            <a:r>
              <a:rPr lang="pl-PL" dirty="0" smtClean="0">
                <a:solidFill>
                  <a:srgbClr val="C00000"/>
                </a:solidFill>
              </a:rPr>
              <a:t>Pracujący </a:t>
            </a:r>
            <a:r>
              <a:rPr lang="pl-PL" dirty="0">
                <a:solidFill>
                  <a:srgbClr val="C00000"/>
                </a:solidFill>
              </a:rPr>
              <a:t>w wieku 18-24 i 25-34 </a:t>
            </a:r>
            <a:br>
              <a:rPr lang="pl-PL" dirty="0">
                <a:solidFill>
                  <a:srgbClr val="C00000"/>
                </a:solidFill>
              </a:rPr>
            </a:br>
            <a:r>
              <a:rPr lang="pl-PL" dirty="0">
                <a:solidFill>
                  <a:srgbClr val="C00000"/>
                </a:solidFill>
              </a:rPr>
              <a:t>według formy zatrudnienia</a:t>
            </a:r>
            <a:br>
              <a:rPr lang="pl-PL" dirty="0">
                <a:solidFill>
                  <a:srgbClr val="C00000"/>
                </a:solidFill>
              </a:rPr>
            </a:br>
            <a:r>
              <a:rPr lang="pl-PL" sz="2400" dirty="0">
                <a:solidFill>
                  <a:srgbClr val="C00000"/>
                </a:solidFill>
              </a:rPr>
              <a:t> </a:t>
            </a:r>
            <a:r>
              <a:rPr lang="pl-PL" sz="2400" dirty="0" smtClean="0">
                <a:solidFill>
                  <a:srgbClr val="C00000"/>
                </a:solidFill>
              </a:rPr>
              <a:t>                       </a:t>
            </a:r>
            <a:r>
              <a:rPr lang="pl-PL" sz="2400" dirty="0" smtClean="0"/>
              <a:t>Dane z 2014 (Badania PARP)</a:t>
            </a:r>
            <a:endParaRPr lang="en-US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83483872"/>
              </p:ext>
            </p:extLst>
          </p:nvPr>
        </p:nvGraphicFramePr>
        <p:xfrm>
          <a:off x="838200" y="3189513"/>
          <a:ext cx="4778829" cy="26672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4944"/>
                <a:gridCol w="1051210"/>
                <a:gridCol w="1332675"/>
              </a:tblGrid>
              <a:tr h="31162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</a:pPr>
                      <a:r>
                        <a:rPr lang="pl-PL" sz="2000" dirty="0">
                          <a:effectLst/>
                        </a:rPr>
                        <a:t>Wiek 18-24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</a:rPr>
                        <a:t>Kobiety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Mężczyźni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</a:tr>
              <a:tr h="96383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</a:rPr>
                        <a:t>Zatrudnieni na czas określony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</a:rPr>
                        <a:t> 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31%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36%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</a:tr>
              <a:tr h="13915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Zatrudnieni na umowę cywilno-prawną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 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30%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19%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</a:tr>
            </a:tbl>
          </a:graphicData>
        </a:graphic>
      </p:graphicFrame>
      <p:graphicFrame>
        <p:nvGraphicFramePr>
          <p:cNvPr id="7" name="Symbol zastępczy zawartości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07082856"/>
              </p:ext>
            </p:extLst>
          </p:nvPr>
        </p:nvGraphicFramePr>
        <p:xfrm>
          <a:off x="6172200" y="3276599"/>
          <a:ext cx="5181600" cy="26672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1943"/>
                <a:gridCol w="1254661"/>
                <a:gridCol w="1444996"/>
              </a:tblGrid>
              <a:tr h="229151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Wiek 25-34 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Kobiety: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Mężczyźni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</a:tr>
              <a:tr h="75344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</a:rPr>
                        <a:t>Zatrudnieni na czas określony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</a:rPr>
                        <a:t> 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</a:rPr>
                        <a:t>23%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24%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</a:tr>
              <a:tr h="1023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effectLst/>
                        </a:rPr>
                        <a:t>Zatrudnieni na umowę cywilno-prawną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</a:rPr>
                        <a:t> 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</a:rPr>
                        <a:t>9%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8%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1124430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892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2112</TotalTime>
  <Words>799</Words>
  <Application>Microsoft Office PowerPoint</Application>
  <PresentationFormat>Panoramiczny</PresentationFormat>
  <Paragraphs>303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Verdana</vt:lpstr>
      <vt:lpstr>Office Theme</vt:lpstr>
      <vt:lpstr>Prezentacja programu PowerPoint</vt:lpstr>
      <vt:lpstr> Dyskryminacja krzyżowa  Płeć a szkolnictwo zasadnicze zawodowe </vt:lpstr>
      <vt:lpstr>Aktywność zawodowa kobiet  z wykształceniem ZZ w latach 1992-2015</vt:lpstr>
      <vt:lpstr>Aktywność ekonomiczna  kobiet i mężczyzn z wykształceniem ZZ </vt:lpstr>
      <vt:lpstr>Współczynniki aktywności zawodowej  kobiet i mężczyzn wg poziomu wykształcenia</vt:lpstr>
      <vt:lpstr> Struktura pracujących według płci  i poziomu wykształcenia           1 kwartał 2015 (w %) </vt:lpstr>
      <vt:lpstr>  Pracujące kobiety z wykształceniem  zasadniczym zawodowym i wyższym  według wieku                                                                     (I kwartał 2015 r.; w %)  </vt:lpstr>
      <vt:lpstr>  Pracujący z wZZ według formy zatrudnienia 2015  Odsetki zatrudnionych na czas określony są wyższe w grupie kobiet i mężczyzn z wykszt. ZZ niż w całej populacji pracujących</vt:lpstr>
      <vt:lpstr> Pracujący w wieku 18-24 i 25-34  według formy zatrudnienia                         Dane z 2014 (Badania PARP)</vt:lpstr>
      <vt:lpstr>Dysproporcja między zarobkami  kobiet i mężczyzn  z wykształceniem zasadniczym zawodowym</vt:lpstr>
      <vt:lpstr>Relacje przeciętnych wynagrodzeń brutto          kobiet w stosunku do wynagrodzeń mężczyzn   Ogółem pracujący                      Z wykształceniem ZZ</vt:lpstr>
      <vt:lpstr>  Wynagrodzenia brutto kobiet i mężczyzn  z wykształceniem ZZ w 2012 r.   </vt:lpstr>
      <vt:lpstr>   Relacje przeciętnych wynagrodzeń kobiet  w stosunku do wynagrodzeń mężczyzn wg wieku, w 2012 (%)  </vt:lpstr>
      <vt:lpstr> Wynagrodzenia godzinowe kobiet i mężczyzn  z wykształceniem ZZ w 2012</vt:lpstr>
      <vt:lpstr> Liczba pracujących oraz wynagrodzenia  kobiet i mężczyzn z wykszt. ZZ  w wybranych zawodach zdominowanych przez mężczyzn w 2012 r. </vt:lpstr>
      <vt:lpstr>PODSUMOWANIE I WNIOSKI</vt:lpstr>
      <vt:lpstr>PODSUMOWANIE I WNIOSKI </vt:lpstr>
      <vt:lpstr>PODSUMOWANIE I WNIOSKI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</dc:creator>
  <cp:lastModifiedBy>Kinga Lohmann</cp:lastModifiedBy>
  <cp:revision>208</cp:revision>
  <cp:lastPrinted>2015-10-08T12:33:10Z</cp:lastPrinted>
  <dcterms:created xsi:type="dcterms:W3CDTF">2013-06-24T12:37:23Z</dcterms:created>
  <dcterms:modified xsi:type="dcterms:W3CDTF">2015-10-08T22:16:28Z</dcterms:modified>
</cp:coreProperties>
</file>