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3" r:id="rId2"/>
    <p:sldId id="446" r:id="rId3"/>
    <p:sldId id="448" r:id="rId4"/>
    <p:sldId id="449" r:id="rId5"/>
    <p:sldId id="450" r:id="rId6"/>
    <p:sldId id="451" r:id="rId7"/>
    <p:sldId id="461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52" r:id="rId16"/>
    <p:sldId id="465" r:id="rId17"/>
    <p:sldId id="466" r:id="rId18"/>
    <p:sldId id="464" r:id="rId19"/>
    <p:sldId id="467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046F3-A7C0-4011-9B62-686E5918CF68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B457-95C6-4279-BECD-6F7149FC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83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68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26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81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792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152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858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98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02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67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21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3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95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08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99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11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323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2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A71-0BF3-4173-BE33-E2C887F4F43D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34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27C71-5127-4589-9CA0-C33F5A3A1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B182AD-42E7-488D-B183-632C3C607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D5A13A-2C3E-47EB-8B35-2ECBB6A6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FF4ABC-DADB-431F-95CD-7CA0FA9A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A6DD82-0E46-4136-93B5-8727165E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6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368C0-9177-4565-B0C0-64676344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6C50F0D-3877-4652-BBDD-67B07FBC1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14EBA-5AD2-4B60-B4D6-72BAF2D9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08F628-D231-4B00-9C51-9A5736B8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AB8F82-032E-427E-A2FE-67323D83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1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8A5060F-657D-449F-A19F-2644D2EB7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BB4156-9208-4C70-9ABF-5FBC2629D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590A60-42FE-47DC-8F70-D200E6DE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195E6B-2698-4B49-B639-84021BC4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F11D27-D852-4001-BE5A-67C5B4AE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13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DC1294-A735-4C5A-B978-F23A2FA2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344DE-125F-4729-9AFB-56DE2689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113326-CB17-4D33-92BB-D0EAEC9E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88633B-43AA-4756-9255-73BD2546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619C0D-371B-4069-B084-062F83A9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EF444-5E3B-43AD-B5FD-7437F664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B61302-4FF4-45C8-AF80-8BD1D3BE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EB0E07-8835-47B3-B6C6-D1347BEF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E6B614-2549-466A-98D7-441D3222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23CEB9-4C7E-4215-BE36-9B2C8FF4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40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9DA9D-6915-4A10-B2C9-6948553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A4E30-3953-4C16-B198-25B65CF85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F16B5F-5FD2-4052-9322-C3878F323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DB6BB9-7772-4F60-9ECC-439853E6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6377CD-9421-41BE-856A-9FC7149A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A4CE56-77C2-47CC-B5F8-6CED731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91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F72BF9-8B45-42FF-8824-016BC31F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AA5D86-EF15-4C4E-81EC-9DB516B6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2A8A15-ADF8-4EBC-87BD-D1F28BAA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C3090F6-B3D1-43BB-A00B-6A4FE9E6B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B3656E-48B0-4B97-B8A7-84FD5A230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FD5B45-A2F3-4AE6-8A0C-006A6E57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D3C8764-B07D-42EE-9CF9-DAF5A149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4A0876C-A20A-40D2-BED5-FCBFA117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71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3D566-3CA2-4EE9-B400-40645328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70ED17-B414-4939-A298-BE749243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FC02D5D-6706-493A-AF84-5A296B4E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0952893-FAD0-4249-941A-E3039130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01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3C7D5AF-224E-43E8-9A51-7708C6FD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83D5C8-B55F-4FC9-9D70-510B609B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8A4968-8622-4170-A096-3F66493F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62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847-3F46-411A-BA89-B503D930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1D1CCF-07EF-4247-925F-FA2F6021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D44E73-C584-4DF4-B573-5A7EFCAD4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37CDCA-4CC6-47AB-BCF5-3D0B3FC2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0266B0-F56B-494C-B06A-86C56E42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AF3104-7D01-43DE-BE6D-275D5CF2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5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F84BE-A169-4020-B123-B51B8DC4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3E18EFF-444A-4F71-ABB4-4D08E375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7B754A-822F-4193-A02C-6E0E52E8B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884673-A589-4672-831E-00734F2F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C9345A-3FA3-4984-8A3E-057DCB2F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1BB1BD-6E54-4518-B44D-AFF78F45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8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1072559-B17E-40A5-A0CF-E64D9A18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251C3D-2E2C-4AE8-A76B-85AB2939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95A99B-749E-4BE7-A8E6-C5E46E549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6F0C-2CF7-4F61-8085-104C25085181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8B8AC0-3BC2-41E1-B74F-C81DC418E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4D7DCE-B547-444A-8136-520A6599E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F776-C2DB-42DB-8D63-F63520A01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hyperlink" Target="https://www.um.warszawa.pl/aktualnosci/pandemia-uderza-w-rynek-pracy-warszawiane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hyperlink" Target="https://www.um.warszawa.pl/aktualnosci/pandemia-uderza-w-rynek-pracy-warszawiane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hyperlink" Target="https://www.um.warszawa.pl/aktualnosci/pandemia-uderza-w-rynek-pracy-warszawiane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hyperlink" Target="https://www.um.warszawa.pl/aktualnosci/pandemia-uderza-w-rynek-pracy-warszawiane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hyperlink" Target="https://www.um.warszawa.pl/aktualnosci/pandemia-uderza-w-rynek-pracy-warszawiane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edicover.pl/o-zdrowiu/koronawirus-covid-19-a-problemy-psychiczne,6939,n,192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mailto:atrojanowska@znp.edu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can.pl/a/czas-proby-dla-kobiet/DkNyuYc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can.pl/a/czas-proby-dla-kobiet/DkNyuYc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awo.pl/kadry/praca-zdalna-jak-pracuja-kobiety-a-jak-mezczyzni-badanie,503399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m.warszawa.pl/aktualnosci/pandemia-uderza-w-rynek-pracy-warszawiane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https://www.um.warszawa.pl/aktualnosci/pandemia-uderza-w-rynek-pracy-warszawian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Obraz 2" descr="98DDD924C31A46F3819C3C61F1991BE9@UsKomputer">
            <a:extLst>
              <a:ext uri="{FF2B5EF4-FFF2-40B4-BE49-F238E27FC236}">
                <a16:creationId xmlns:a16="http://schemas.microsoft.com/office/drawing/2014/main" id="{FEFAA874-DB4E-445E-81EE-989A5562F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4"/>
          <a:stretch/>
        </p:blipFill>
        <p:spPr bwMode="auto">
          <a:xfrm>
            <a:off x="531896" y="287565"/>
            <a:ext cx="11123629" cy="22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np_logo">
            <a:extLst>
              <a:ext uri="{FF2B5EF4-FFF2-40B4-BE49-F238E27FC236}">
                <a16:creationId xmlns:a16="http://schemas.microsoft.com/office/drawing/2014/main" id="{EB0AE81F-F840-459D-AF83-B783EB13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21" y="4323636"/>
            <a:ext cx="645442" cy="8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824DB89-1F0B-4B08-8FDA-3D77610D394D}"/>
              </a:ext>
            </a:extLst>
          </p:cNvPr>
          <p:cNvSpPr txBox="1"/>
          <p:nvPr/>
        </p:nvSpPr>
        <p:spPr>
          <a:xfrm>
            <a:off x="531895" y="2978870"/>
            <a:ext cx="11123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Sytuacja kobiet w dobie pandemii COVID-19. </a:t>
            </a:r>
          </a:p>
          <a:p>
            <a:pPr algn="ctr"/>
            <a:r>
              <a:rPr lang="pl-PL" sz="2400" b="1" dirty="0"/>
              <a:t>Wyzwania dla pracowników, pracownic i związków zawodowych w Polsce </a:t>
            </a:r>
            <a:endParaRPr lang="pl-PL" sz="2400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FA4DB2B-3A42-4FF7-A138-8C0A991F1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408" y="4144208"/>
            <a:ext cx="7324627" cy="122548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pl-PL" sz="1800" b="1" dirty="0"/>
              <a:t>Aneta Trojanowska</a:t>
            </a:r>
          </a:p>
          <a:p>
            <a:r>
              <a:rPr lang="pl-PL" sz="1200" b="1" dirty="0"/>
              <a:t>Wiceprezes  Rady Szkolnictwa Wyższego i Nauki Związku Nauczycielstwa Polskiego  </a:t>
            </a:r>
          </a:p>
          <a:p>
            <a:r>
              <a:rPr lang="pl-PL" sz="1200" b="1" dirty="0"/>
              <a:t>Prezes Rady Uczelnianej Związku Nauczycielstwa Polskiego  w Uniwersytecie Śląskim w Katowicach</a:t>
            </a:r>
          </a:p>
          <a:p>
            <a:r>
              <a:rPr lang="pl-PL" sz="1200" b="1" dirty="0"/>
              <a:t>Komisja Kobiet OPZZ</a:t>
            </a:r>
          </a:p>
        </p:txBody>
      </p:sp>
      <p:pic>
        <p:nvPicPr>
          <p:cNvPr id="8" name="x_Obraz 2" descr="98DDD924C31A46F3819C3C61F1991BE9@UsKomputer">
            <a:extLst>
              <a:ext uri="{FF2B5EF4-FFF2-40B4-BE49-F238E27FC236}">
                <a16:creationId xmlns:a16="http://schemas.microsoft.com/office/drawing/2014/main" id="{45FA1ED9-6634-4D35-8CEE-D8D11F333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x_Obraz 2" descr="98DDD924C31A46F3819C3C61F1991BE9@UsKomputer">
            <a:extLst>
              <a:ext uri="{FF2B5EF4-FFF2-40B4-BE49-F238E27FC236}">
                <a16:creationId xmlns:a16="http://schemas.microsoft.com/office/drawing/2014/main" id="{31A2BF29-DB95-4AF0-9BBD-CE5302B54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9" t="59970" r="7837" b="23601"/>
          <a:stretch/>
        </p:blipFill>
        <p:spPr bwMode="auto">
          <a:xfrm>
            <a:off x="9980780" y="4323636"/>
            <a:ext cx="1311965" cy="8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6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571C72-134E-4B6D-86A3-4D6100FC2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076" y="2258324"/>
            <a:ext cx="5555848" cy="32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6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EADD34-D50E-4043-81D8-7B0230189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645066"/>
            <a:ext cx="7315200" cy="23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BA2575-F31E-4428-AE0E-1D3A79A54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653" y="2476101"/>
            <a:ext cx="7546694" cy="27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762648-FCE7-4D35-891E-EC5522DD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93"/>
          <a:stretch/>
        </p:blipFill>
        <p:spPr>
          <a:xfrm>
            <a:off x="2808790" y="2365123"/>
            <a:ext cx="6574420" cy="29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E04335-2838-4220-9C94-DEEE4FE38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017" y="2419236"/>
            <a:ext cx="4953965" cy="30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6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FC3725E-7508-4AEE-AA92-9C849DE7698C}"/>
              </a:ext>
            </a:extLst>
          </p:cNvPr>
          <p:cNvSpPr txBox="1"/>
          <p:nvPr/>
        </p:nvSpPr>
        <p:spPr>
          <a:xfrm>
            <a:off x="556591" y="1252335"/>
            <a:ext cx="1112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Oprócz konsekwencji w życiu zawodowym nadmierne obciążenie kobiet dodatkową pracą wiąże się także z konsekwencjami zdrowotnymi. Kobiety częściej niż mężczyźni doświadczają stresu i niepokoju związanego z pracą, a także są bardziej narażone na depresję.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3C52681-60E0-43EA-A66B-904794637DC1}"/>
              </a:ext>
            </a:extLst>
          </p:cNvPr>
          <p:cNvSpPr txBox="1"/>
          <p:nvPr/>
        </p:nvSpPr>
        <p:spPr>
          <a:xfrm>
            <a:off x="6768548" y="3230215"/>
            <a:ext cx="362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Koronawirus</a:t>
            </a:r>
            <a:r>
              <a:rPr lang="pl-PL" b="1" dirty="0"/>
              <a:t> a pracownicy medyczni</a:t>
            </a:r>
          </a:p>
        </p:txBody>
      </p:sp>
      <p:pic>
        <p:nvPicPr>
          <p:cNvPr id="14" name="Obraz 13" descr="Koronawirus COVID 19 a pracownicy medyczni. ">
            <a:extLst>
              <a:ext uri="{FF2B5EF4-FFF2-40B4-BE49-F238E27FC236}">
                <a16:creationId xmlns:a16="http://schemas.microsoft.com/office/drawing/2014/main" id="{48870140-CA9F-45F6-9637-BEE1EE5A2C7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b="13680"/>
          <a:stretch/>
        </p:blipFill>
        <p:spPr bwMode="auto">
          <a:xfrm>
            <a:off x="651344" y="2604051"/>
            <a:ext cx="5760720" cy="2902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BD13222-CB46-4C44-B71A-5E0528F7BBAE}"/>
              </a:ext>
            </a:extLst>
          </p:cNvPr>
          <p:cNvSpPr txBox="1"/>
          <p:nvPr/>
        </p:nvSpPr>
        <p:spPr>
          <a:xfrm>
            <a:off x="6549887" y="4244009"/>
            <a:ext cx="499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https://www.medicover.pl/o-zdrowiu/koronawirus-covid-19-a-problemy-psychiczne,6939,n,192</a:t>
            </a:r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6574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Przeciwdziałanie negatywnym skutkom pandemii </a:t>
            </a:r>
            <a:r>
              <a:rPr lang="pl-PL" sz="2800" b="1" dirty="0" err="1"/>
              <a:t>koronawirusa</a:t>
            </a:r>
            <a:endParaRPr lang="pl-PL" sz="2800" b="1" dirty="0"/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FC3725E-7508-4AEE-AA92-9C849DE7698C}"/>
              </a:ext>
            </a:extLst>
          </p:cNvPr>
          <p:cNvSpPr txBox="1"/>
          <p:nvPr/>
        </p:nvSpPr>
        <p:spPr>
          <a:xfrm>
            <a:off x="556591" y="1610139"/>
            <a:ext cx="11121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Jak wspierać kobiety w kryzysie wywołanym COVID-19?</a:t>
            </a:r>
          </a:p>
          <a:p>
            <a:pPr algn="just"/>
            <a:endParaRPr lang="pl-PL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Rozwijanie mechanizmów ułatwiających godzenie pracy z wychowywaniem dzieci (</a:t>
            </a:r>
            <a:r>
              <a:rPr lang="pl-PL" sz="2000" i="1" dirty="0" err="1"/>
              <a:t>work</a:t>
            </a:r>
            <a:r>
              <a:rPr lang="pl-PL" sz="2000" i="1" dirty="0"/>
              <a:t>-life </a:t>
            </a:r>
            <a:r>
              <a:rPr lang="pl-PL" sz="2000" i="1" dirty="0" err="1"/>
              <a:t>balance</a:t>
            </a:r>
            <a:r>
              <a:rPr lang="pl-PL" sz="2000" dirty="0"/>
              <a:t>) – praca zdalna, zadaniowy czas pracy, ruchomy czas pracy.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Dodatkowy zasiłek opiekuńczy.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Wprowadzenie regulacji prawnych zakazujących uwzględniania nieobecności w pracy z powodu korzystania z zasiłku opiekuńczego w tzw. premiach absencyjnych.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Uregulowanie zasad pracy zdalnej: czas pracy (bycie offline), bezpieczeństwo pracy, koszt pracy (wprowadzenie ryczałtu), inne.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Zmiana przyjętych norm </a:t>
            </a:r>
            <a:r>
              <a:rPr lang="pl-PL" sz="2000" dirty="0" err="1"/>
              <a:t>zachowań</a:t>
            </a:r>
            <a:r>
              <a:rPr lang="pl-PL" sz="2000" dirty="0"/>
              <a:t> – większe zaangażowanie ojców w opiekę nad dziećmi, równy podział obowiązków domowych.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F82B14B-9A2B-4FF1-8165-B36E80A7D337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/>
              <a:t>Dr hab. Urszula Torbus. Konferencja Prawo pracy w dobie kryzysu. Uniwersytet Śląski, Katowice, 09.10.2020 r. </a:t>
            </a:r>
          </a:p>
          <a:p>
            <a:pPr algn="ctr"/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40821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168969"/>
            <a:ext cx="10495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Rola związków zawodowych w przeciwdziałaniu negatywnym skutkom pandemii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9EC6E2-B3DA-40DF-B468-E8BF0A05C5E2}"/>
              </a:ext>
            </a:extLst>
          </p:cNvPr>
          <p:cNvSpPr txBox="1"/>
          <p:nvPr/>
        </p:nvSpPr>
        <p:spPr>
          <a:xfrm>
            <a:off x="447261" y="1172833"/>
            <a:ext cx="112306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Monitorowanie sytuacji kobiet na rynku pracy.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Udział w tworzeniu regulacji prawnych zapewniających możliwość pracy kobiet i wyrównujących ich szanse na rynku pracy.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Propagowanie równego pod względem płci korzystania z urlopów ze względów rodzinnych</a:t>
            </a:r>
            <a:br>
              <a:rPr lang="pl-PL" sz="2000" dirty="0"/>
            </a:br>
            <a:r>
              <a:rPr lang="pl-PL" sz="2000" dirty="0"/>
              <a:t>i z elastycznej organizacji pracy.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Przeciwdziałanie wszelkim formom dyskryminacji, w tym działanie na rzecz wyrównywania zarobków kobiet i mężczyzn - rozpowszechnienie dobrych praktyk i opracowanie wytycznych mogących</a:t>
            </a:r>
            <a:br>
              <a:rPr lang="pl-PL" sz="2000" dirty="0"/>
            </a:br>
            <a:r>
              <a:rPr lang="pl-PL" sz="2000" dirty="0"/>
              <a:t>w użyteczny sposób wspierać związki zawodowe w negocjowaniu porozumień w sprawie kwestii związanych z różnicami płac pomiędzy kobietami i mężczyznami.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Podnoszenie świadomości, walka ze stereotypami kulturowymi i męskim prymatem w zatrudnieniu.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Większe zaangażowanie kobiet w pracę związkową, podejmowanie funkcji kierowniczych</a:t>
            </a:r>
            <a:br>
              <a:rPr lang="pl-PL" sz="2000" dirty="0"/>
            </a:br>
            <a:r>
              <a:rPr lang="pl-PL" sz="2000" dirty="0"/>
              <a:t>w organizacjach związkowych na wszystkich szczeblach.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Inne działania…………….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00576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168969"/>
            <a:ext cx="10495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Rola związków zawodowych w przeciwdziałaniu negatywnym skutkom pandemii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9EC6E2-B3DA-40DF-B468-E8BF0A05C5E2}"/>
              </a:ext>
            </a:extLst>
          </p:cNvPr>
          <p:cNvSpPr txBox="1"/>
          <p:nvPr/>
        </p:nvSpPr>
        <p:spPr>
          <a:xfrm>
            <a:off x="447261" y="1272213"/>
            <a:ext cx="11230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Uprawnienia związane z opieką nad osobami zależnymi:</a:t>
            </a:r>
          </a:p>
          <a:p>
            <a:endParaRPr lang="pl-PL" b="1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Działania wieloaspektowe w ramach dialogu społecznego na rzecz zwiększenia dostępu do wysokiej jakości</a:t>
            </a:r>
            <a:br>
              <a:rPr lang="pl-PL" dirty="0"/>
            </a:br>
            <a:r>
              <a:rPr lang="pl-PL" dirty="0"/>
              <a:t>i przystępnych cenowo usług opieki nad dziećmi i innych usług opiekuńczych oraz powszechności dostępu do żłobków i przedszkoli jako wciąż istotny, podnoszony przez pracowników czynnik ułatwiający decyzje</a:t>
            </a:r>
            <a:br>
              <a:rPr lang="pl-PL" dirty="0"/>
            </a:br>
            <a:r>
              <a:rPr lang="pl-PL" dirty="0"/>
              <a:t>o macierzyństwie i rodzicielstwie.</a:t>
            </a:r>
          </a:p>
          <a:p>
            <a:pPr lvl="0" algn="just"/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dirty="0"/>
              <a:t>Wpływanie na obszary w których polityka publiczna może zwiększyć aktywność zawodową kobiet: rynek pracy przyjazny rodzicom, lepsza jakość usług opiekuńczych i edukacyjnych dla dzieci w różnym wieku, większe zaangażowanie mężczyzn w opiekę i prace domowe, </a:t>
            </a:r>
            <a:r>
              <a:rPr lang="pl-PL"/>
              <a:t>w opiekę </a:t>
            </a:r>
            <a:r>
              <a:rPr lang="pl-PL" dirty="0"/>
              <a:t>nad osobami starszymi i niepełnosprawnymi.</a:t>
            </a:r>
          </a:p>
          <a:p>
            <a:pPr algn="just"/>
            <a:endParaRPr lang="pl-PL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Systematyczne organizowanie szkoleń przez organizacje związkowe upowszechniających przepisy związane</a:t>
            </a:r>
            <a:br>
              <a:rPr lang="pl-PL" dirty="0"/>
            </a:br>
            <a:r>
              <a:rPr lang="pl-PL" dirty="0"/>
              <a:t>z uprawnieniami pracowniczymi w obszarze rodzicielstwa.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087BF7-5D8B-41BD-BAB8-68448CEAF8B5}"/>
              </a:ext>
            </a:extLst>
          </p:cNvPr>
          <p:cNvSpPr txBox="1"/>
          <p:nvPr/>
        </p:nvSpPr>
        <p:spPr>
          <a:xfrm>
            <a:off x="536713" y="5446643"/>
            <a:ext cx="1114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Wnioski i rekomendacje opracowano na podstawie doświadczeń praktycznych organizacji członkowskich OPZZ, w tym Komisji Kobiet OPZZ, dyskusji podczas seminarium na temat równości w miejscu pracy zorganizowanym przez OPZZ w październiku br. w zakresie omawianej problematyki. oprac. R. Górna,  27 października 2020 r.</a:t>
            </a:r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0245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C9EC6E2-B3DA-40DF-B468-E8BF0A05C5E2}"/>
              </a:ext>
            </a:extLst>
          </p:cNvPr>
          <p:cNvSpPr txBox="1"/>
          <p:nvPr/>
        </p:nvSpPr>
        <p:spPr>
          <a:xfrm>
            <a:off x="447261" y="765317"/>
            <a:ext cx="11230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Dziękuję za uwagę</a:t>
            </a:r>
          </a:p>
          <a:p>
            <a:pPr algn="ctr"/>
            <a:endParaRPr lang="pl-PL" sz="2800" b="1" dirty="0"/>
          </a:p>
          <a:p>
            <a:pPr algn="ctr"/>
            <a:r>
              <a:rPr lang="pl-PL" sz="2800" b="1" dirty="0">
                <a:hlinkClick r:id="rId4"/>
              </a:rPr>
              <a:t>atrojanowska@znp.edu.pl</a:t>
            </a:r>
            <a:endParaRPr lang="pl-PL" sz="2800" b="1" dirty="0"/>
          </a:p>
          <a:p>
            <a:pPr algn="ctr"/>
            <a:r>
              <a:rPr lang="pl-PL" sz="2800" b="1" dirty="0"/>
              <a:t> </a:t>
            </a:r>
          </a:p>
        </p:txBody>
      </p:sp>
      <p:pic>
        <p:nvPicPr>
          <p:cNvPr id="5" name="Picture 2" descr="D:\Agnieszka\WSPÓŁPRACA\FUNDUSZ WSPÓŁPRACY\6_NARZEDZIE\SZKOLENIE PILOTAŻOWE\waga genderowa.jpg">
            <a:extLst>
              <a:ext uri="{FF2B5EF4-FFF2-40B4-BE49-F238E27FC236}">
                <a16:creationId xmlns:a16="http://schemas.microsoft.com/office/drawing/2014/main" id="{B22C4DFD-25E5-4F0B-BCCC-F1255221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85" y="2581199"/>
            <a:ext cx="6007630" cy="25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9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Sytuacja kobiet na rynku pracy przed pandemią: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31236"/>
            <a:ext cx="111312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ogólnej liczbie ludności Polski 52% stanowiły kobiety, na 100 mężczyzn przypadało 107 kobiet (GUS 2020),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udział kobiet w rynku pracy  - 48,45% (GUS, Rocznik statystyczny pracy 2019),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spadała aktywność zawodowa Polek, kobiety znacznie ograniczały wymiar czasowy płatnej pracy,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coraz więcej bezrobotnych w grupie kobiet,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kobiety choć są lepiej wykształcone niż mężczyźni, zarabiały statystycznie mniej - różnica w wysokości otrzymywanych wynagrodzeń, wynosiła około 18,5%,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 powodu luki płacowej oraz wcześniejszego kończenia aktywności zawodowej niższe emerytury u kobiet – narażenie kobiet na ubóstwo na starość.</a:t>
            </a:r>
          </a:p>
        </p:txBody>
      </p:sp>
    </p:spTree>
    <p:extLst>
      <p:ext uri="{BB962C8B-B14F-4D97-AF65-F5344CB8AC3E}">
        <p14:creationId xmlns:p14="http://schemas.microsoft.com/office/powerpoint/2010/main" val="272322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Sytuacja kobiet na rynku pracy przed pandemią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problemy z awansem kobiet i dostępem do stanowisk kierowniczych – „szklany sufit”, „lepka podłoga”,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dyskryminacja, </a:t>
            </a:r>
            <a:r>
              <a:rPr lang="pl-PL" dirty="0" err="1"/>
              <a:t>mobbing</a:t>
            </a:r>
            <a:r>
              <a:rPr lang="pl-PL" dirty="0"/>
              <a:t> i molestowanie w miejscu pracy, częściej zdarzały się kobietom niż mężczyznom.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Bariery w zatrudnieniu kobiet – tradycyjny model rodziny i nierównomierny podział obowiązków: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problemy związane z rodzicielstwem, opieką nad dziećmi,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niewystarczająca dostępność żłobków oraz przedszkoli oraz koszty związane z posyłaniem dzieci do tych instytucji,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opieka nad osobami starszymi czy niepełnosprawnymi,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obowiązki domowe – około 82% kobiet zajmuje się co najmniej godzinę dziennie gotowaniem i pracami domowymi – dla porównania, wśród mężczyzn odsetek ten wynosi 34%.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5BE4969-E000-4D8A-9E3C-9A672F139E5B}"/>
              </a:ext>
            </a:extLst>
          </p:cNvPr>
          <p:cNvSpPr txBox="1"/>
          <p:nvPr/>
        </p:nvSpPr>
        <p:spPr>
          <a:xfrm>
            <a:off x="3001617" y="5679542"/>
            <a:ext cx="616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/>
              <a:t>Równość na rynku pracy. Seminarium OPZZ. Warszawa 25-26 września 2020 r.</a:t>
            </a:r>
          </a:p>
        </p:txBody>
      </p:sp>
    </p:spTree>
    <p:extLst>
      <p:ext uri="{BB962C8B-B14F-4D97-AF65-F5344CB8AC3E}">
        <p14:creationId xmlns:p14="http://schemas.microsoft.com/office/powerpoint/2010/main" val="285515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327047" y="1490873"/>
            <a:ext cx="11350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r>
              <a:rPr lang="pl-PL" sz="2400" b="1" dirty="0"/>
              <a:t>Pandemia odbiera kobietom pracę, obciąża obowiązkami opiekuńczymi i potęguje nierówności w biznesie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Większość poprzednich kryzysów gospodarczych wpływała głównie na zatrudnienie mężczyzn, ponieważ uderzały w sektory zatrudniające w przeważającej mierze panów, jak np. budownictwo czy produkcja.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/>
              <a:t>C. Nicole Mason, prezes i dyrektor generalna </a:t>
            </a:r>
            <a:r>
              <a:rPr lang="pl-PL" b="1" dirty="0" err="1"/>
              <a:t>Institute</a:t>
            </a:r>
            <a:r>
              <a:rPr lang="pl-PL" b="1" dirty="0"/>
              <a:t> for </a:t>
            </a:r>
            <a:r>
              <a:rPr lang="pl-PL" b="1" dirty="0" err="1"/>
              <a:t>Women’s</a:t>
            </a:r>
            <a:r>
              <a:rPr lang="pl-PL" b="1" dirty="0"/>
              <a:t> Policy </a:t>
            </a:r>
            <a:r>
              <a:rPr lang="pl-PL" b="1" dirty="0" err="1"/>
              <a:t>Research</a:t>
            </a:r>
            <a:r>
              <a:rPr lang="pl-PL" b="1" dirty="0"/>
              <a:t>, organizacji działającej na rzecz równości kobiet - nowe określenie na spowolnienie gospodarcze wywołane pandemią – </a:t>
            </a:r>
            <a:r>
              <a:rPr lang="pl-PL" b="1" i="1" dirty="0" err="1">
                <a:solidFill>
                  <a:srgbClr val="C00000"/>
                </a:solidFill>
              </a:rPr>
              <a:t>shecession</a:t>
            </a:r>
            <a:r>
              <a:rPr lang="pl-PL" b="1" dirty="0">
                <a:solidFill>
                  <a:srgbClr val="C00000"/>
                </a:solidFill>
              </a:rPr>
              <a:t> </a:t>
            </a:r>
            <a:r>
              <a:rPr lang="pl-PL" b="1" dirty="0"/>
              <a:t>(od połączenia angielskich słów </a:t>
            </a:r>
            <a:r>
              <a:rPr lang="pl-PL" b="1" i="1" dirty="0" err="1"/>
              <a:t>she</a:t>
            </a:r>
            <a:r>
              <a:rPr lang="pl-PL" b="1" dirty="0"/>
              <a:t>, czyli ona, i </a:t>
            </a:r>
            <a:r>
              <a:rPr lang="pl-PL" b="1" i="1" dirty="0" err="1"/>
              <a:t>recession</a:t>
            </a:r>
            <a:r>
              <a:rPr lang="pl-PL" b="1" dirty="0"/>
              <a:t>, czyli recesja) zamiast </a:t>
            </a:r>
            <a:r>
              <a:rPr lang="pl-PL" b="1" i="1" dirty="0" err="1">
                <a:solidFill>
                  <a:srgbClr val="C00000"/>
                </a:solidFill>
              </a:rPr>
              <a:t>recession</a:t>
            </a:r>
            <a:r>
              <a:rPr lang="pl-PL" b="1" dirty="0"/>
              <a:t> (recesja)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b="1" dirty="0"/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5F414E1-F9CB-445F-ADAA-BBA69B9C9822}"/>
              </a:ext>
            </a:extLst>
          </p:cNvPr>
          <p:cNvSpPr txBox="1"/>
          <p:nvPr/>
        </p:nvSpPr>
        <p:spPr>
          <a:xfrm>
            <a:off x="4027219" y="4944047"/>
            <a:ext cx="411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https://www.ican.pl/a/czas-proby-dla-kobiet/DkNyuYcne</a:t>
            </a:r>
            <a:endParaRPr lang="pl-PL" sz="1200" i="1" dirty="0"/>
          </a:p>
          <a:p>
            <a:pPr algn="ctr"/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22064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l-PL" b="1" dirty="0"/>
          </a:p>
          <a:p>
            <a:pPr algn="ctr"/>
            <a:r>
              <a:rPr lang="pl-PL" sz="2400" b="1" dirty="0"/>
              <a:t>COVID‑19 zaatakował kobiece branże</a:t>
            </a:r>
          </a:p>
          <a:p>
            <a:pPr lvl="0"/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Uderzenie w branże, gdzie większość zatrudnionych stanowią kobiety – pandemia dotyka w dużej części zawodów sfeminizowanych (hotelarstwo, gastronomia, handel).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Efekt domina – wstrzymanie edukacji, konieczność opieki nad dziećmi, osobami starszymi i niepełnosprawnymi, niższe wynagrodzenia kobiet to czynniki, które usuwają kobiety z rynku pracy.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9AE64A-5B9F-4582-B3B5-4BE72EC6FB53}"/>
              </a:ext>
            </a:extLst>
          </p:cNvPr>
          <p:cNvSpPr txBox="1"/>
          <p:nvPr/>
        </p:nvSpPr>
        <p:spPr>
          <a:xfrm>
            <a:off x="4027219" y="4944047"/>
            <a:ext cx="411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https://www.ican.pl/a/czas-proby-dla-kobiet/DkNyuYcne</a:t>
            </a:r>
            <a:endParaRPr lang="pl-PL" sz="1200" i="1" dirty="0"/>
          </a:p>
          <a:p>
            <a:pPr algn="ctr"/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420379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/>
            <a:endParaRPr lang="pl-PL" dirty="0"/>
          </a:p>
          <a:p>
            <a:r>
              <a:rPr lang="pl-PL" dirty="0"/>
              <a:t>Uderzenie w branże, gdzie większość zatrudnionych stanowią kobiety – pandemia dotyka w dużej części zawodów sfeminizowanych (turystyka, gastronomia, eventy, branża kosmetyczna, fryzjerska)  - praca na umowach‑zlecenia, o dzieło, na kontrakcie czy projektowo.</a:t>
            </a:r>
          </a:p>
          <a:p>
            <a:endParaRPr lang="pl-P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/>
              <a:t>Utrata pracy – wzrost bezrobocia wśród kobiet. </a:t>
            </a:r>
          </a:p>
          <a:p>
            <a:pPr lvl="0"/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Zmniejszenie wynagrodzenia.</a:t>
            </a:r>
          </a:p>
          <a:p>
            <a:pPr lvl="0"/>
            <a:r>
              <a:rPr lang="pl-PL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Bezpośrednie narażenie zdrowia i życia kobiet pracujących w sektorze usług zdrowotnych.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Praca zdalna (sektor edukacji, szkolnictwo wyższe, inne branże) która w połączeniu z edukacją zdalną dzieci, obowiązkami rodzinnymi i domowymi bardzo obciąża kobiety.</a:t>
            </a:r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836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/>
            <a:endParaRPr lang="pl-PL" dirty="0"/>
          </a:p>
          <a:p>
            <a:r>
              <a:rPr lang="pl-PL" sz="2000" b="1" dirty="0"/>
              <a:t>Kobiety częściej pracują  zdalnie:</a:t>
            </a:r>
            <a:endParaRPr lang="pl-PL" sz="2000" dirty="0"/>
          </a:p>
          <a:p>
            <a:endParaRPr lang="pl-PL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to kobiety częściej pracowały na odległość - aż 57 % z nich deklaruje taki rodzaj pracy, w porównaniu z 45 % mężczyzn,</a:t>
            </a:r>
          </a:p>
          <a:p>
            <a:pPr algn="just"/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to  kobiety (70%), częściej niż mężczyźni (61%) deklarują, że przez okres pandemii spędzały więcej czasu przed ekranem komputera, czy telefonu.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Problemy związane z pracą zdalną: koszt sprzętu, mediów, czas pracy, bezpieczeństwo pracy, brak odpowiednich regulacji w prawie, inne…..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0225D7-AD8F-4352-8EEC-81790A839770}"/>
              </a:ext>
            </a:extLst>
          </p:cNvPr>
          <p:cNvSpPr txBox="1"/>
          <p:nvPr/>
        </p:nvSpPr>
        <p:spPr>
          <a:xfrm>
            <a:off x="516835" y="5231285"/>
            <a:ext cx="1122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 W warunkach izolacji zderzają się dwa prawa - prawo do pracy zdalnej z prawem do edukacji.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805C44-C9FF-46A5-BF1D-A9F35A199AAC}"/>
              </a:ext>
            </a:extLst>
          </p:cNvPr>
          <p:cNvSpPr txBox="1"/>
          <p:nvPr/>
        </p:nvSpPr>
        <p:spPr>
          <a:xfrm>
            <a:off x="636104" y="5734873"/>
            <a:ext cx="1082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https://www.prawo.pl/kadry/praca-zdalna-jak-pracuja-kobiety-a-jak-mezczyzni-badanie,503399.html</a:t>
            </a:r>
            <a:endParaRPr lang="pl-PL" sz="1200" i="1" dirty="0"/>
          </a:p>
          <a:p>
            <a:pPr algn="ctr"/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76903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526158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717BFE9-9D3A-409F-B699-D643473B7FEF}"/>
              </a:ext>
            </a:extLst>
          </p:cNvPr>
          <p:cNvSpPr txBox="1"/>
          <p:nvPr/>
        </p:nvSpPr>
        <p:spPr>
          <a:xfrm>
            <a:off x="914400" y="2723320"/>
            <a:ext cx="10396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Ankieta została przeprowadzona metodą CAWI w dniach 14-25 października 2020 na próbie 524 kobiet,  mieszkających w Warszawie (100 proc.), posiadających dzieci (73 proc.), aktywnych zawodowo. Posiadających głównie wykształcenie wyższe (89,5 proc.), w wieku 19-45 lat (75,9 proc.) i będących w związkach (72,5 proc.), głównie nie mieszkających z rodzicami (90,6 proc.).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60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762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x_Obraz 2" descr="98DDD924C31A46F3819C3C61F1991BE9@UsKomputer">
            <a:extLst>
              <a:ext uri="{FF2B5EF4-FFF2-40B4-BE49-F238E27FC236}">
                <a16:creationId xmlns:a16="http://schemas.microsoft.com/office/drawing/2014/main" id="{574DC6BE-0B8C-44DF-8FF9-251AE0D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1526"/>
          <a:stretch/>
        </p:blipFill>
        <p:spPr bwMode="auto">
          <a:xfrm>
            <a:off x="2897611" y="6051959"/>
            <a:ext cx="6365656" cy="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8BEFD7-0658-42D5-BB4C-63AC622DF478}"/>
              </a:ext>
            </a:extLst>
          </p:cNvPr>
          <p:cNvSpPr txBox="1"/>
          <p:nvPr/>
        </p:nvSpPr>
        <p:spPr>
          <a:xfrm>
            <a:off x="864703" y="457200"/>
            <a:ext cx="104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Jak COVID -19 wpłynął na sytuację kobiet na rynku pracy?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C4E98029-7CCC-45A3-A555-3F273DF04D38}"/>
              </a:ext>
            </a:extLst>
          </p:cNvPr>
          <p:cNvCxnSpPr>
            <a:cxnSpLocks/>
          </p:cNvCxnSpPr>
          <p:nvPr/>
        </p:nvCxnSpPr>
        <p:spPr>
          <a:xfrm flipH="1" flipV="1">
            <a:off x="327047" y="1138701"/>
            <a:ext cx="11350831" cy="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5876E8-3177-4209-A8AC-D509E0F8DD39}"/>
              </a:ext>
            </a:extLst>
          </p:cNvPr>
          <p:cNvSpPr txBox="1"/>
          <p:nvPr/>
        </p:nvSpPr>
        <p:spPr>
          <a:xfrm>
            <a:off x="546652" y="1490873"/>
            <a:ext cx="11131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jaki sposób pandemia wpływa na rynek pracy kobiet w Polsce?</a:t>
            </a:r>
          </a:p>
          <a:p>
            <a:pPr lvl="0" algn="ctr"/>
            <a:r>
              <a:rPr lang="pl-PL" dirty="0"/>
              <a:t>Raport Mama-Warszawianka przygotowany przez Fundację Sukcesu Pisanego Szminką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A3ED72-60D6-4E1F-8582-E0FF2AE7F91D}"/>
              </a:ext>
            </a:extLst>
          </p:cNvPr>
          <p:cNvSpPr txBox="1"/>
          <p:nvPr/>
        </p:nvSpPr>
        <p:spPr>
          <a:xfrm>
            <a:off x="1321904" y="5665304"/>
            <a:ext cx="94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https://www.um.warszawa.pl/aktualnosci/pandemia-uderza-w-rynek-pracy-warszawianek</a:t>
            </a:r>
            <a:endParaRPr lang="pl-PL" sz="1200" dirty="0"/>
          </a:p>
          <a:p>
            <a:pPr algn="ctr"/>
            <a:endParaRPr lang="pl-PL" sz="1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E4082C-D021-4EDA-94D4-DF34A44C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063" y="2350922"/>
            <a:ext cx="4629873" cy="3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1664</Words>
  <Application>Microsoft Office PowerPoint</Application>
  <PresentationFormat>Panoramiczny</PresentationFormat>
  <Paragraphs>173</Paragraphs>
  <Slides>19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83</cp:revision>
  <dcterms:created xsi:type="dcterms:W3CDTF">2021-02-15T13:21:44Z</dcterms:created>
  <dcterms:modified xsi:type="dcterms:W3CDTF">2021-03-05T08:03:05Z</dcterms:modified>
</cp:coreProperties>
</file>